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1" r:id="rId1"/>
  </p:sldMasterIdLst>
  <p:notesMasterIdLst>
    <p:notesMasterId r:id="rId3"/>
  </p:notesMasterIdLst>
  <p:sldIdLst>
    <p:sldId id="256" r:id="rId2"/>
  </p:sldIdLst>
  <p:sldSz cx="36576000" cy="29260800"/>
  <p:notesSz cx="9144000" cy="6858000"/>
  <p:defaultTextStyle>
    <a:defPPr>
      <a:defRPr lang="en-US"/>
    </a:defPPr>
    <a:lvl1pPr marL="0" algn="l" defTabSz="1881012" rtl="0" eaLnBrk="1" latinLnBrk="0" hangingPunct="1">
      <a:defRPr sz="7400" kern="1200">
        <a:solidFill>
          <a:schemeClr val="tx1"/>
        </a:solidFill>
        <a:latin typeface="+mn-lt"/>
        <a:ea typeface="+mn-ea"/>
        <a:cs typeface="+mn-cs"/>
      </a:defRPr>
    </a:lvl1pPr>
    <a:lvl2pPr marL="1881012" algn="l" defTabSz="1881012" rtl="0" eaLnBrk="1" latinLnBrk="0" hangingPunct="1">
      <a:defRPr sz="7400" kern="1200">
        <a:solidFill>
          <a:schemeClr val="tx1"/>
        </a:solidFill>
        <a:latin typeface="+mn-lt"/>
        <a:ea typeface="+mn-ea"/>
        <a:cs typeface="+mn-cs"/>
      </a:defRPr>
    </a:lvl2pPr>
    <a:lvl3pPr marL="3762024" algn="l" defTabSz="1881012" rtl="0" eaLnBrk="1" latinLnBrk="0" hangingPunct="1">
      <a:defRPr sz="7400" kern="1200">
        <a:solidFill>
          <a:schemeClr val="tx1"/>
        </a:solidFill>
        <a:latin typeface="+mn-lt"/>
        <a:ea typeface="+mn-ea"/>
        <a:cs typeface="+mn-cs"/>
      </a:defRPr>
    </a:lvl3pPr>
    <a:lvl4pPr marL="5643037" algn="l" defTabSz="1881012" rtl="0" eaLnBrk="1" latinLnBrk="0" hangingPunct="1">
      <a:defRPr sz="7400" kern="1200">
        <a:solidFill>
          <a:schemeClr val="tx1"/>
        </a:solidFill>
        <a:latin typeface="+mn-lt"/>
        <a:ea typeface="+mn-ea"/>
        <a:cs typeface="+mn-cs"/>
      </a:defRPr>
    </a:lvl4pPr>
    <a:lvl5pPr marL="7524049" algn="l" defTabSz="1881012" rtl="0" eaLnBrk="1" latinLnBrk="0" hangingPunct="1">
      <a:defRPr sz="7400" kern="1200">
        <a:solidFill>
          <a:schemeClr val="tx1"/>
        </a:solidFill>
        <a:latin typeface="+mn-lt"/>
        <a:ea typeface="+mn-ea"/>
        <a:cs typeface="+mn-cs"/>
      </a:defRPr>
    </a:lvl5pPr>
    <a:lvl6pPr marL="9405061" algn="l" defTabSz="1881012" rtl="0" eaLnBrk="1" latinLnBrk="0" hangingPunct="1">
      <a:defRPr sz="7400" kern="1200">
        <a:solidFill>
          <a:schemeClr val="tx1"/>
        </a:solidFill>
        <a:latin typeface="+mn-lt"/>
        <a:ea typeface="+mn-ea"/>
        <a:cs typeface="+mn-cs"/>
      </a:defRPr>
    </a:lvl6pPr>
    <a:lvl7pPr marL="11286073" algn="l" defTabSz="1881012" rtl="0" eaLnBrk="1" latinLnBrk="0" hangingPunct="1">
      <a:defRPr sz="7400" kern="1200">
        <a:solidFill>
          <a:schemeClr val="tx1"/>
        </a:solidFill>
        <a:latin typeface="+mn-lt"/>
        <a:ea typeface="+mn-ea"/>
        <a:cs typeface="+mn-cs"/>
      </a:defRPr>
    </a:lvl7pPr>
    <a:lvl8pPr marL="13167086" algn="l" defTabSz="1881012" rtl="0" eaLnBrk="1" latinLnBrk="0" hangingPunct="1">
      <a:defRPr sz="7400" kern="1200">
        <a:solidFill>
          <a:schemeClr val="tx1"/>
        </a:solidFill>
        <a:latin typeface="+mn-lt"/>
        <a:ea typeface="+mn-ea"/>
        <a:cs typeface="+mn-cs"/>
      </a:defRPr>
    </a:lvl8pPr>
    <a:lvl9pPr marL="15048098" algn="l" defTabSz="1881012" rtl="0" eaLnBrk="1" latinLnBrk="0" hangingPunct="1">
      <a:defRPr sz="7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9216">
          <p15:clr>
            <a:srgbClr val="A4A3A4"/>
          </p15:clr>
        </p15:guide>
        <p15:guide id="2"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2034"/>
    <a:srgbClr val="090F81"/>
    <a:srgbClr val="FFFF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574" autoAdjust="0"/>
  </p:normalViewPr>
  <p:slideViewPr>
    <p:cSldViewPr snapToGrid="0" snapToObjects="1">
      <p:cViewPr varScale="1">
        <p:scale>
          <a:sx n="28" d="100"/>
          <a:sy n="28" d="100"/>
        </p:scale>
        <p:origin x="-520" y="-104"/>
      </p:cViewPr>
      <p:guideLst>
        <p:guide orient="horz" pos="9216"/>
        <p:guide pos="1152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file:///E:\Sali\InCloud\IUBox\My%20Box%20Files\Benchmarks\Omb\version2\Benchmark.xlsx" TargetMode="External"/><Relationship Id="rId2" Type="http://schemas.microsoft.com/office/2011/relationships/chartStyle" Target="style1.xml"/><Relationship Id="rId3" Type="http://schemas.microsoft.com/office/2011/relationships/chartColorStyle" Target="colors1.xml"/></Relationships>
</file>

<file path=ppt/charts/_rels/chart2.xml.rels><?xml version="1.0" encoding="UTF-8" standalone="yes"?>
<Relationships xmlns="http://schemas.openxmlformats.org/package/2006/relationships"><Relationship Id="rId1" Type="http://schemas.openxmlformats.org/officeDocument/2006/relationships/oleObject" Target="file:///E:\Sali\InCloud\IUBox\My%20Box%20Files\Benchmarks\Omb\version2\Benchmark.xlsx" TargetMode="External"/><Relationship Id="rId2" Type="http://schemas.microsoft.com/office/2011/relationships/chartStyle" Target="style2.xml"/><Relationship Id="rId3" Type="http://schemas.microsoft.com/office/2011/relationships/chartColorStyle" Target="colors2.xml"/></Relationships>
</file>

<file path=ppt/charts/_rels/chart3.xml.rels><?xml version="1.0" encoding="UTF-8" standalone="yes"?>
<Relationships xmlns="http://schemas.openxmlformats.org/package/2006/relationships"><Relationship Id="rId1" Type="http://schemas.openxmlformats.org/officeDocument/2006/relationships/oleObject" Target="file:///E:\Sali\InCloud\IUBox\My%20Box%20Files\Benchmarks\Omb\version2\Benchmark.xlsx" TargetMode="External"/><Relationship Id="rId2" Type="http://schemas.microsoft.com/office/2011/relationships/chartStyle" Target="style3.xml"/><Relationship Id="rId3" Type="http://schemas.microsoft.com/office/2011/relationships/chartColorStyle" Target="colors3.xml"/></Relationships>
</file>

<file path=ppt/charts/_rels/chart4.xml.rels><?xml version="1.0" encoding="UTF-8" standalone="yes"?>
<Relationships xmlns="http://schemas.openxmlformats.org/package/2006/relationships"><Relationship Id="rId1" Type="http://schemas.openxmlformats.org/officeDocument/2006/relationships/oleObject" Target="file:///E:\Sali\InCloud\IUBox\My%20Box%20Files\Benchmarks\Omb\version2\Benchmark.xlsx" TargetMode="External"/><Relationship Id="rId2" Type="http://schemas.microsoft.com/office/2011/relationships/chartStyle" Target="style4.xml"/><Relationship Id="rId3" Type="http://schemas.microsoft.com/office/2011/relationships/chartColorStyle" Target="colors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6423302041"/>
          <c:y val="0.0952718161815057"/>
          <c:w val="0.878950193347103"/>
          <c:h val="0.754117454068242"/>
        </c:manualLayout>
      </c:layout>
      <c:lineChart>
        <c:grouping val="standard"/>
        <c:varyColors val="0"/>
        <c:ser>
          <c:idx val="0"/>
          <c:order val="0"/>
          <c:tx>
            <c:strRef>
              <c:f>SendReceive!$C$2</c:f>
              <c:strCache>
                <c:ptCount val="1"/>
                <c:pt idx="0">
                  <c:v>FastMPJ_1.0_6</c:v>
                </c:pt>
              </c:strCache>
            </c:strRef>
          </c:tx>
          <c:spPr>
            <a:ln w="12700" cap="rnd">
              <a:solidFill>
                <a:schemeClr val="accent6"/>
              </a:solidFill>
              <a:round/>
            </a:ln>
            <a:effectLst/>
          </c:spPr>
          <c:marker>
            <c:symbol val="triangle"/>
            <c:size val="9"/>
            <c:spPr>
              <a:solidFill>
                <a:schemeClr val="accent6"/>
              </a:solidFill>
              <a:ln w="9525">
                <a:solidFill>
                  <a:schemeClr val="accent6"/>
                </a:solidFill>
              </a:ln>
              <a:effectLst/>
            </c:spPr>
          </c:marker>
          <c:cat>
            <c:strRef>
              <c:f>SendReceive!$A$4:$A$25</c:f>
              <c:strCache>
                <c:ptCount val="22"/>
                <c:pt idx="0">
                  <c:v>0B</c:v>
                </c:pt>
                <c:pt idx="1">
                  <c:v>1B</c:v>
                </c:pt>
                <c:pt idx="2">
                  <c:v>2B</c:v>
                </c:pt>
                <c:pt idx="3">
                  <c:v>4B</c:v>
                </c:pt>
                <c:pt idx="4">
                  <c:v>8B</c:v>
                </c:pt>
                <c:pt idx="5">
                  <c:v>16B</c:v>
                </c:pt>
                <c:pt idx="6">
                  <c:v>32B</c:v>
                </c:pt>
                <c:pt idx="7">
                  <c:v>64B</c:v>
                </c:pt>
                <c:pt idx="8">
                  <c:v>128B</c:v>
                </c:pt>
                <c:pt idx="9">
                  <c:v>256B</c:v>
                </c:pt>
                <c:pt idx="10">
                  <c:v>512B</c:v>
                </c:pt>
                <c:pt idx="11">
                  <c:v>1KB</c:v>
                </c:pt>
                <c:pt idx="12">
                  <c:v>2KB</c:v>
                </c:pt>
                <c:pt idx="13">
                  <c:v>4KB</c:v>
                </c:pt>
                <c:pt idx="14">
                  <c:v>8KB</c:v>
                </c:pt>
                <c:pt idx="15">
                  <c:v>16KB</c:v>
                </c:pt>
                <c:pt idx="16">
                  <c:v>32KB</c:v>
                </c:pt>
                <c:pt idx="17">
                  <c:v>64KB</c:v>
                </c:pt>
                <c:pt idx="18">
                  <c:v>128KB</c:v>
                </c:pt>
                <c:pt idx="19">
                  <c:v>256KB</c:v>
                </c:pt>
                <c:pt idx="20">
                  <c:v>512KB</c:v>
                </c:pt>
                <c:pt idx="21">
                  <c:v>1MB</c:v>
                </c:pt>
              </c:strCache>
            </c:strRef>
          </c:cat>
          <c:val>
            <c:numRef>
              <c:f>SendReceive!$C$4:$C$25</c:f>
              <c:numCache>
                <c:formatCode>General</c:formatCode>
                <c:ptCount val="22"/>
                <c:pt idx="0">
                  <c:v>3.495</c:v>
                </c:pt>
                <c:pt idx="1">
                  <c:v>2.6275</c:v>
                </c:pt>
                <c:pt idx="2">
                  <c:v>5.547499999999999</c:v>
                </c:pt>
                <c:pt idx="3">
                  <c:v>3.692499999999999</c:v>
                </c:pt>
                <c:pt idx="4">
                  <c:v>3.047499999999999</c:v>
                </c:pt>
                <c:pt idx="5">
                  <c:v>2.425</c:v>
                </c:pt>
                <c:pt idx="6">
                  <c:v>2.4775</c:v>
                </c:pt>
                <c:pt idx="7">
                  <c:v>2.587500000000001</c:v>
                </c:pt>
                <c:pt idx="8">
                  <c:v>2.7075</c:v>
                </c:pt>
                <c:pt idx="9">
                  <c:v>3.5</c:v>
                </c:pt>
                <c:pt idx="10">
                  <c:v>3.982499999999999</c:v>
                </c:pt>
                <c:pt idx="11">
                  <c:v>4.985</c:v>
                </c:pt>
                <c:pt idx="12">
                  <c:v>6.427499999999999</c:v>
                </c:pt>
                <c:pt idx="13">
                  <c:v>7.952500000000001</c:v>
                </c:pt>
                <c:pt idx="14">
                  <c:v>10.9725</c:v>
                </c:pt>
                <c:pt idx="15">
                  <c:v>17.3325</c:v>
                </c:pt>
                <c:pt idx="16">
                  <c:v>29.0875</c:v>
                </c:pt>
                <c:pt idx="17">
                  <c:v>53.79</c:v>
                </c:pt>
                <c:pt idx="18">
                  <c:v>75.85249999999998</c:v>
                </c:pt>
                <c:pt idx="19">
                  <c:v>142.43</c:v>
                </c:pt>
                <c:pt idx="20">
                  <c:v>276.5349999999999</c:v>
                </c:pt>
                <c:pt idx="21">
                  <c:v>544.1374999999998</c:v>
                </c:pt>
              </c:numCache>
            </c:numRef>
          </c:val>
          <c:smooth val="0"/>
        </c:ser>
        <c:ser>
          <c:idx val="1"/>
          <c:order val="1"/>
          <c:tx>
            <c:strRef>
              <c:f>SendReceive!$D$2</c:f>
              <c:strCache>
                <c:ptCount val="1"/>
                <c:pt idx="0">
                  <c:v>OpenMPI_1.8.1_Java</c:v>
                </c:pt>
              </c:strCache>
            </c:strRef>
          </c:tx>
          <c:spPr>
            <a:ln w="15875" cap="rnd">
              <a:solidFill>
                <a:srgbClr val="FF0000"/>
              </a:solidFill>
              <a:round/>
            </a:ln>
            <a:effectLst/>
          </c:spPr>
          <c:marker>
            <c:symbol val="star"/>
            <c:size val="9"/>
            <c:spPr>
              <a:noFill/>
              <a:ln w="9525">
                <a:solidFill>
                  <a:srgbClr val="FF0000"/>
                </a:solidFill>
              </a:ln>
              <a:effectLst/>
            </c:spPr>
          </c:marker>
          <c:cat>
            <c:strRef>
              <c:f>SendReceive!$A$4:$A$25</c:f>
              <c:strCache>
                <c:ptCount val="22"/>
                <c:pt idx="0">
                  <c:v>0B</c:v>
                </c:pt>
                <c:pt idx="1">
                  <c:v>1B</c:v>
                </c:pt>
                <c:pt idx="2">
                  <c:v>2B</c:v>
                </c:pt>
                <c:pt idx="3">
                  <c:v>4B</c:v>
                </c:pt>
                <c:pt idx="4">
                  <c:v>8B</c:v>
                </c:pt>
                <c:pt idx="5">
                  <c:v>16B</c:v>
                </c:pt>
                <c:pt idx="6">
                  <c:v>32B</c:v>
                </c:pt>
                <c:pt idx="7">
                  <c:v>64B</c:v>
                </c:pt>
                <c:pt idx="8">
                  <c:v>128B</c:v>
                </c:pt>
                <c:pt idx="9">
                  <c:v>256B</c:v>
                </c:pt>
                <c:pt idx="10">
                  <c:v>512B</c:v>
                </c:pt>
                <c:pt idx="11">
                  <c:v>1KB</c:v>
                </c:pt>
                <c:pt idx="12">
                  <c:v>2KB</c:v>
                </c:pt>
                <c:pt idx="13">
                  <c:v>4KB</c:v>
                </c:pt>
                <c:pt idx="14">
                  <c:v>8KB</c:v>
                </c:pt>
                <c:pt idx="15">
                  <c:v>16KB</c:v>
                </c:pt>
                <c:pt idx="16">
                  <c:v>32KB</c:v>
                </c:pt>
                <c:pt idx="17">
                  <c:v>64KB</c:v>
                </c:pt>
                <c:pt idx="18">
                  <c:v>128KB</c:v>
                </c:pt>
                <c:pt idx="19">
                  <c:v>256KB</c:v>
                </c:pt>
                <c:pt idx="20">
                  <c:v>512KB</c:v>
                </c:pt>
                <c:pt idx="21">
                  <c:v>1MB</c:v>
                </c:pt>
              </c:strCache>
            </c:strRef>
          </c:cat>
          <c:val>
            <c:numRef>
              <c:f>SendReceive!$D$4:$D$25</c:f>
              <c:numCache>
                <c:formatCode>General</c:formatCode>
                <c:ptCount val="22"/>
                <c:pt idx="0">
                  <c:v>2.8825</c:v>
                </c:pt>
                <c:pt idx="1">
                  <c:v>2.1975</c:v>
                </c:pt>
                <c:pt idx="2">
                  <c:v>2.1375</c:v>
                </c:pt>
                <c:pt idx="3">
                  <c:v>2.13</c:v>
                </c:pt>
                <c:pt idx="4">
                  <c:v>2.317499999999999</c:v>
                </c:pt>
                <c:pt idx="5">
                  <c:v>2.165</c:v>
                </c:pt>
                <c:pt idx="6">
                  <c:v>2.22</c:v>
                </c:pt>
                <c:pt idx="7">
                  <c:v>2.354999999999999</c:v>
                </c:pt>
                <c:pt idx="8">
                  <c:v>3.87</c:v>
                </c:pt>
                <c:pt idx="9">
                  <c:v>4.9725</c:v>
                </c:pt>
                <c:pt idx="10">
                  <c:v>4.8625</c:v>
                </c:pt>
                <c:pt idx="11">
                  <c:v>4.724999999999999</c:v>
                </c:pt>
                <c:pt idx="12">
                  <c:v>6.172499999999999</c:v>
                </c:pt>
                <c:pt idx="13">
                  <c:v>7.659999999999999</c:v>
                </c:pt>
                <c:pt idx="14">
                  <c:v>10.635</c:v>
                </c:pt>
                <c:pt idx="15">
                  <c:v>22.005</c:v>
                </c:pt>
                <c:pt idx="16">
                  <c:v>34.535</c:v>
                </c:pt>
                <c:pt idx="17">
                  <c:v>58.64</c:v>
                </c:pt>
                <c:pt idx="18">
                  <c:v>94.89</c:v>
                </c:pt>
                <c:pt idx="19">
                  <c:v>164.075</c:v>
                </c:pt>
                <c:pt idx="20">
                  <c:v>299.365</c:v>
                </c:pt>
                <c:pt idx="21">
                  <c:v>503.6475000000001</c:v>
                </c:pt>
              </c:numCache>
            </c:numRef>
          </c:val>
          <c:smooth val="0"/>
        </c:ser>
        <c:ser>
          <c:idx val="2"/>
          <c:order val="2"/>
          <c:tx>
            <c:strRef>
              <c:f>SendReceive!$E$2</c:f>
              <c:strCache>
                <c:ptCount val="1"/>
                <c:pt idx="0">
                  <c:v>OpenMPI_1.8.1_C</c:v>
                </c:pt>
              </c:strCache>
            </c:strRef>
          </c:tx>
          <c:spPr>
            <a:ln w="9525" cap="rnd">
              <a:solidFill>
                <a:schemeClr val="tx1"/>
              </a:solidFill>
              <a:round/>
            </a:ln>
            <a:effectLst/>
          </c:spPr>
          <c:marker>
            <c:symbol val="circle"/>
            <c:size val="13"/>
            <c:spPr>
              <a:noFill/>
              <a:ln w="9525">
                <a:solidFill>
                  <a:schemeClr val="tx1"/>
                </a:solidFill>
              </a:ln>
              <a:effectLst/>
            </c:spPr>
          </c:marker>
          <c:cat>
            <c:strRef>
              <c:f>SendReceive!$A$4:$A$25</c:f>
              <c:strCache>
                <c:ptCount val="22"/>
                <c:pt idx="0">
                  <c:v>0B</c:v>
                </c:pt>
                <c:pt idx="1">
                  <c:v>1B</c:v>
                </c:pt>
                <c:pt idx="2">
                  <c:v>2B</c:v>
                </c:pt>
                <c:pt idx="3">
                  <c:v>4B</c:v>
                </c:pt>
                <c:pt idx="4">
                  <c:v>8B</c:v>
                </c:pt>
                <c:pt idx="5">
                  <c:v>16B</c:v>
                </c:pt>
                <c:pt idx="6">
                  <c:v>32B</c:v>
                </c:pt>
                <c:pt idx="7">
                  <c:v>64B</c:v>
                </c:pt>
                <c:pt idx="8">
                  <c:v>128B</c:v>
                </c:pt>
                <c:pt idx="9">
                  <c:v>256B</c:v>
                </c:pt>
                <c:pt idx="10">
                  <c:v>512B</c:v>
                </c:pt>
                <c:pt idx="11">
                  <c:v>1KB</c:v>
                </c:pt>
                <c:pt idx="12">
                  <c:v>2KB</c:v>
                </c:pt>
                <c:pt idx="13">
                  <c:v>4KB</c:v>
                </c:pt>
                <c:pt idx="14">
                  <c:v>8KB</c:v>
                </c:pt>
                <c:pt idx="15">
                  <c:v>16KB</c:v>
                </c:pt>
                <c:pt idx="16">
                  <c:v>32KB</c:v>
                </c:pt>
                <c:pt idx="17">
                  <c:v>64KB</c:v>
                </c:pt>
                <c:pt idx="18">
                  <c:v>128KB</c:v>
                </c:pt>
                <c:pt idx="19">
                  <c:v>256KB</c:v>
                </c:pt>
                <c:pt idx="20">
                  <c:v>512KB</c:v>
                </c:pt>
                <c:pt idx="21">
                  <c:v>1MB</c:v>
                </c:pt>
              </c:strCache>
            </c:strRef>
          </c:cat>
          <c:val>
            <c:numRef>
              <c:f>SendReceive!$E$4:$E$25</c:f>
              <c:numCache>
                <c:formatCode>General</c:formatCode>
                <c:ptCount val="22"/>
                <c:pt idx="0">
                  <c:v>1.885</c:v>
                </c:pt>
                <c:pt idx="1">
                  <c:v>1.929999999999999</c:v>
                </c:pt>
                <c:pt idx="2">
                  <c:v>1.929999999999999</c:v>
                </c:pt>
                <c:pt idx="3">
                  <c:v>1.929999999999999</c:v>
                </c:pt>
                <c:pt idx="4">
                  <c:v>1.965</c:v>
                </c:pt>
                <c:pt idx="5">
                  <c:v>1.9775</c:v>
                </c:pt>
                <c:pt idx="6">
                  <c:v>2.015</c:v>
                </c:pt>
                <c:pt idx="7">
                  <c:v>2.18</c:v>
                </c:pt>
                <c:pt idx="8">
                  <c:v>3.317499999999999</c:v>
                </c:pt>
                <c:pt idx="9">
                  <c:v>3.525</c:v>
                </c:pt>
                <c:pt idx="10">
                  <c:v>3.86</c:v>
                </c:pt>
                <c:pt idx="11">
                  <c:v>4.544999999999999</c:v>
                </c:pt>
                <c:pt idx="12">
                  <c:v>5.947500000000001</c:v>
                </c:pt>
                <c:pt idx="13">
                  <c:v>7.427499999999999</c:v>
                </c:pt>
                <c:pt idx="14">
                  <c:v>10.31</c:v>
                </c:pt>
                <c:pt idx="15">
                  <c:v>15.51</c:v>
                </c:pt>
                <c:pt idx="16">
                  <c:v>23.96</c:v>
                </c:pt>
                <c:pt idx="17">
                  <c:v>40.7325</c:v>
                </c:pt>
                <c:pt idx="18">
                  <c:v>74.0575</c:v>
                </c:pt>
                <c:pt idx="19">
                  <c:v>141.09</c:v>
                </c:pt>
                <c:pt idx="20">
                  <c:v>274.6875</c:v>
                </c:pt>
                <c:pt idx="21">
                  <c:v>542.59</c:v>
                </c:pt>
              </c:numCache>
            </c:numRef>
          </c:val>
          <c:smooth val="0"/>
        </c:ser>
        <c:dLbls>
          <c:showLegendKey val="0"/>
          <c:showVal val="0"/>
          <c:showCatName val="0"/>
          <c:showSerName val="0"/>
          <c:showPercent val="0"/>
          <c:showBubbleSize val="0"/>
        </c:dLbls>
        <c:marker val="1"/>
        <c:smooth val="0"/>
        <c:axId val="2062374504"/>
        <c:axId val="2073482264"/>
      </c:lineChart>
      <c:catAx>
        <c:axId val="2062374504"/>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dirty="0"/>
                  <a:t>Size</a:t>
                </a:r>
              </a:p>
            </c:rich>
          </c:tx>
          <c:layout>
            <c:manualLayout>
              <c:xMode val="edge"/>
              <c:yMode val="edge"/>
              <c:x val="0.573934797174583"/>
              <c:y val="0.943932223315836"/>
            </c:manualLayout>
          </c:layout>
          <c:overlay val="0"/>
          <c:spPr>
            <a:noFill/>
            <a:ln>
              <a:noFill/>
            </a:ln>
            <a:effectLst/>
          </c:spPr>
        </c:title>
        <c:numFmt formatCode="General" sourceLinked="1"/>
        <c:majorTickMark val="none"/>
        <c:minorTickMark val="none"/>
        <c:tickLblPos val="nextTo"/>
        <c:spPr>
          <a:noFill/>
          <a:ln w="9525" cap="flat" cmpd="sng" algn="ctr">
            <a:solidFill>
              <a:schemeClr val="tx1"/>
            </a:solidFill>
            <a:round/>
          </a:ln>
          <a:effectLst/>
        </c:spPr>
        <c:txPr>
          <a:bodyPr rot="-5400000" spcFirstLastPara="1" vertOverflow="ellipsis"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2073482264"/>
        <c:crosses val="autoZero"/>
        <c:auto val="1"/>
        <c:lblAlgn val="ctr"/>
        <c:lblOffset val="100"/>
        <c:noMultiLvlLbl val="0"/>
      </c:catAx>
      <c:valAx>
        <c:axId val="2073482264"/>
        <c:scaling>
          <c:logBase val="10.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dirty="0"/>
                  <a:t>Average time (us) - log scale</a:t>
                </a:r>
              </a:p>
            </c:rich>
          </c:tx>
          <c:layout>
            <c:manualLayout>
              <c:xMode val="edge"/>
              <c:yMode val="edge"/>
              <c:x val="0.00670297356046386"/>
              <c:y val="0.300816957643645"/>
            </c:manualLayout>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2062374504"/>
        <c:crosses val="autoZero"/>
        <c:crossBetween val="between"/>
      </c:valAx>
      <c:spPr>
        <a:solidFill>
          <a:schemeClr val="bg1"/>
        </a:solidFill>
        <a:ln>
          <a:solidFill>
            <a:schemeClr val="tx1"/>
          </a:solidFill>
        </a:ln>
        <a:effectLst/>
      </c:spPr>
    </c:plotArea>
    <c:legend>
      <c:legendPos val="t"/>
      <c:layout>
        <c:manualLayout>
          <c:xMode val="edge"/>
          <c:yMode val="edge"/>
          <c:x val="0.131334152998662"/>
          <c:y val="0.134155730533683"/>
          <c:w val="0.294012309206297"/>
          <c:h val="0.226782452974628"/>
        </c:manualLayout>
      </c:layout>
      <c:overlay val="0"/>
      <c:spPr>
        <a:solidFill>
          <a:sysClr val="window" lastClr="FFFFFF"/>
        </a:solidFill>
        <a:ln>
          <a:solidFill>
            <a:schemeClr val="tx1"/>
          </a:solid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4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249453193351"/>
          <c:y val="0.0952718161815057"/>
          <c:w val="0.849303245863054"/>
          <c:h val="0.729233194808982"/>
        </c:manualLayout>
      </c:layout>
      <c:lineChart>
        <c:grouping val="standard"/>
        <c:varyColors val="0"/>
        <c:ser>
          <c:idx val="0"/>
          <c:order val="0"/>
          <c:tx>
            <c:strRef>
              <c:f>AllGather!$C$2</c:f>
              <c:strCache>
                <c:ptCount val="1"/>
                <c:pt idx="0">
                  <c:v>FastMPJ_1.0_6</c:v>
                </c:pt>
              </c:strCache>
            </c:strRef>
          </c:tx>
          <c:spPr>
            <a:ln w="12700" cap="rnd">
              <a:solidFill>
                <a:schemeClr val="accent6"/>
              </a:solidFill>
              <a:round/>
            </a:ln>
            <a:effectLst/>
          </c:spPr>
          <c:marker>
            <c:symbol val="triangle"/>
            <c:size val="9"/>
            <c:spPr>
              <a:solidFill>
                <a:schemeClr val="accent6"/>
              </a:solidFill>
              <a:ln w="9525">
                <a:solidFill>
                  <a:schemeClr val="accent6"/>
                </a:solidFill>
              </a:ln>
              <a:effectLst/>
            </c:spPr>
          </c:marker>
          <c:cat>
            <c:strRef>
              <c:f>AllGather!$A$4:$A$24</c:f>
              <c:strCache>
                <c:ptCount val="21"/>
                <c:pt idx="0">
                  <c:v>1B</c:v>
                </c:pt>
                <c:pt idx="1">
                  <c:v>2B</c:v>
                </c:pt>
                <c:pt idx="2">
                  <c:v>4B</c:v>
                </c:pt>
                <c:pt idx="3">
                  <c:v>8B</c:v>
                </c:pt>
                <c:pt idx="4">
                  <c:v>16B</c:v>
                </c:pt>
                <c:pt idx="5">
                  <c:v>32B</c:v>
                </c:pt>
                <c:pt idx="6">
                  <c:v>64B</c:v>
                </c:pt>
                <c:pt idx="7">
                  <c:v>128B</c:v>
                </c:pt>
                <c:pt idx="8">
                  <c:v>256B</c:v>
                </c:pt>
                <c:pt idx="9">
                  <c:v>512B</c:v>
                </c:pt>
                <c:pt idx="10">
                  <c:v>1KB</c:v>
                </c:pt>
                <c:pt idx="11">
                  <c:v>2KB</c:v>
                </c:pt>
                <c:pt idx="12">
                  <c:v>4KB</c:v>
                </c:pt>
                <c:pt idx="13">
                  <c:v>8KB</c:v>
                </c:pt>
                <c:pt idx="14">
                  <c:v>16KB</c:v>
                </c:pt>
                <c:pt idx="15">
                  <c:v>32KB</c:v>
                </c:pt>
                <c:pt idx="16">
                  <c:v>64KB</c:v>
                </c:pt>
                <c:pt idx="17">
                  <c:v>128KB</c:v>
                </c:pt>
                <c:pt idx="18">
                  <c:v>256KB</c:v>
                </c:pt>
                <c:pt idx="19">
                  <c:v>512KB</c:v>
                </c:pt>
                <c:pt idx="20">
                  <c:v>1MB</c:v>
                </c:pt>
              </c:strCache>
            </c:strRef>
          </c:cat>
          <c:val>
            <c:numRef>
              <c:f>AllGather!$C$4:$C$24</c:f>
              <c:numCache>
                <c:formatCode>General</c:formatCode>
                <c:ptCount val="21"/>
                <c:pt idx="0">
                  <c:v>86.18651579581623</c:v>
                </c:pt>
                <c:pt idx="1">
                  <c:v>342.6197888074944</c:v>
                </c:pt>
                <c:pt idx="2">
                  <c:v>43.5972656387093</c:v>
                </c:pt>
                <c:pt idx="3">
                  <c:v>69.07812494046058</c:v>
                </c:pt>
                <c:pt idx="4">
                  <c:v>42.84537505964177</c:v>
                </c:pt>
                <c:pt idx="5">
                  <c:v>41.03200004419693</c:v>
                </c:pt>
                <c:pt idx="6">
                  <c:v>49.7076132119218</c:v>
                </c:pt>
                <c:pt idx="7">
                  <c:v>52.36996078929201</c:v>
                </c:pt>
                <c:pt idx="8">
                  <c:v>60.06932796663005</c:v>
                </c:pt>
                <c:pt idx="9">
                  <c:v>78.99904676014554</c:v>
                </c:pt>
                <c:pt idx="10">
                  <c:v>111.7886049446496</c:v>
                </c:pt>
                <c:pt idx="11">
                  <c:v>216.4203943539176</c:v>
                </c:pt>
                <c:pt idx="12">
                  <c:v>456.6712889245527</c:v>
                </c:pt>
                <c:pt idx="13">
                  <c:v>796.545253770091</c:v>
                </c:pt>
                <c:pt idx="14">
                  <c:v>1168.084063001513</c:v>
                </c:pt>
                <c:pt idx="15">
                  <c:v>2268.781367170045</c:v>
                </c:pt>
                <c:pt idx="16">
                  <c:v>4646.30640667564</c:v>
                </c:pt>
                <c:pt idx="17">
                  <c:v>8727.57265611653</c:v>
                </c:pt>
                <c:pt idx="18">
                  <c:v>16901.39742105653</c:v>
                </c:pt>
                <c:pt idx="19">
                  <c:v>33440.33171854333</c:v>
                </c:pt>
                <c:pt idx="20">
                  <c:v>66639.77488316501</c:v>
                </c:pt>
              </c:numCache>
            </c:numRef>
          </c:val>
          <c:smooth val="0"/>
        </c:ser>
        <c:ser>
          <c:idx val="1"/>
          <c:order val="1"/>
          <c:tx>
            <c:strRef>
              <c:f>AllGather!$D$2</c:f>
              <c:strCache>
                <c:ptCount val="1"/>
                <c:pt idx="0">
                  <c:v>OpenMPI_1.8.1_Java</c:v>
                </c:pt>
              </c:strCache>
            </c:strRef>
          </c:tx>
          <c:spPr>
            <a:ln w="15875" cap="rnd">
              <a:solidFill>
                <a:srgbClr val="FF0000"/>
              </a:solidFill>
              <a:round/>
            </a:ln>
            <a:effectLst/>
          </c:spPr>
          <c:marker>
            <c:symbol val="star"/>
            <c:size val="9"/>
            <c:spPr>
              <a:noFill/>
              <a:ln w="9525">
                <a:solidFill>
                  <a:srgbClr val="FF0000"/>
                </a:solidFill>
              </a:ln>
              <a:effectLst/>
            </c:spPr>
          </c:marker>
          <c:val>
            <c:numRef>
              <c:f>AllGather!$D$4:$D$24</c:f>
              <c:numCache>
                <c:formatCode>0.00</c:formatCode>
                <c:ptCount val="21"/>
                <c:pt idx="0">
                  <c:v>9.888348169624779</c:v>
                </c:pt>
                <c:pt idx="1">
                  <c:v>11.29647251218557</c:v>
                </c:pt>
                <c:pt idx="2">
                  <c:v>9.962106123566606</c:v>
                </c:pt>
                <c:pt idx="3">
                  <c:v>11.2247839570045</c:v>
                </c:pt>
                <c:pt idx="4">
                  <c:v>10.6930192559957</c:v>
                </c:pt>
                <c:pt idx="5">
                  <c:v>12.13014498353001</c:v>
                </c:pt>
                <c:pt idx="6">
                  <c:v>14.05917853116983</c:v>
                </c:pt>
                <c:pt idx="7">
                  <c:v>16.96891337633127</c:v>
                </c:pt>
                <c:pt idx="8">
                  <c:v>21.04205079376693</c:v>
                </c:pt>
                <c:pt idx="9">
                  <c:v>30.34037724137299</c:v>
                </c:pt>
                <c:pt idx="10">
                  <c:v>98.9796761423348</c:v>
                </c:pt>
                <c:pt idx="11">
                  <c:v>195.4555278643963</c:v>
                </c:pt>
                <c:pt idx="12">
                  <c:v>370.2831948176011</c:v>
                </c:pt>
                <c:pt idx="13">
                  <c:v>830.9766175225366</c:v>
                </c:pt>
                <c:pt idx="14">
                  <c:v>1549.897883087395</c:v>
                </c:pt>
                <c:pt idx="15">
                  <c:v>3360.368097200988</c:v>
                </c:pt>
                <c:pt idx="16">
                  <c:v>6569.237206131203</c:v>
                </c:pt>
                <c:pt idx="17">
                  <c:v>12404.42934446034</c:v>
                </c:pt>
                <c:pt idx="18">
                  <c:v>24691.58922322092</c:v>
                </c:pt>
                <c:pt idx="19">
                  <c:v>48477.50773653384</c:v>
                </c:pt>
                <c:pt idx="20">
                  <c:v>103917.2122441231</c:v>
                </c:pt>
              </c:numCache>
            </c:numRef>
          </c:val>
          <c:smooth val="0"/>
        </c:ser>
        <c:ser>
          <c:idx val="2"/>
          <c:order val="2"/>
          <c:tx>
            <c:strRef>
              <c:f>AllGather!$E$2</c:f>
              <c:strCache>
                <c:ptCount val="1"/>
                <c:pt idx="0">
                  <c:v>OpenMPI_1.8.1_C</c:v>
                </c:pt>
              </c:strCache>
            </c:strRef>
          </c:tx>
          <c:spPr>
            <a:ln w="9525" cap="rnd">
              <a:solidFill>
                <a:schemeClr val="tx1"/>
              </a:solidFill>
              <a:round/>
            </a:ln>
            <a:effectLst/>
          </c:spPr>
          <c:marker>
            <c:symbol val="circle"/>
            <c:size val="13"/>
            <c:spPr>
              <a:noFill/>
              <a:ln w="9525">
                <a:solidFill>
                  <a:schemeClr val="tx1"/>
                </a:solidFill>
              </a:ln>
              <a:effectLst/>
            </c:spPr>
          </c:marker>
          <c:val>
            <c:numRef>
              <c:f>AllGather!$E$4:$E$24</c:f>
              <c:numCache>
                <c:formatCode>0.00</c:formatCode>
                <c:ptCount val="21"/>
                <c:pt idx="0">
                  <c:v>9.380000000000002</c:v>
                </c:pt>
                <c:pt idx="1">
                  <c:v>9.3925</c:v>
                </c:pt>
                <c:pt idx="2">
                  <c:v>9.592500000000002</c:v>
                </c:pt>
                <c:pt idx="3">
                  <c:v>9.8475</c:v>
                </c:pt>
                <c:pt idx="4">
                  <c:v>10.345</c:v>
                </c:pt>
                <c:pt idx="5">
                  <c:v>11.805</c:v>
                </c:pt>
                <c:pt idx="6">
                  <c:v>13.64</c:v>
                </c:pt>
                <c:pt idx="7">
                  <c:v>16.65</c:v>
                </c:pt>
                <c:pt idx="8">
                  <c:v>20.4875</c:v>
                </c:pt>
                <c:pt idx="9">
                  <c:v>29.81750000000001</c:v>
                </c:pt>
                <c:pt idx="10">
                  <c:v>98.4525</c:v>
                </c:pt>
                <c:pt idx="11">
                  <c:v>194.5525</c:v>
                </c:pt>
                <c:pt idx="12">
                  <c:v>370.3975</c:v>
                </c:pt>
                <c:pt idx="13">
                  <c:v>922.0500000000001</c:v>
                </c:pt>
                <c:pt idx="14">
                  <c:v>1792.4575</c:v>
                </c:pt>
                <c:pt idx="15">
                  <c:v>3556.04</c:v>
                </c:pt>
                <c:pt idx="16">
                  <c:v>6591.5225</c:v>
                </c:pt>
                <c:pt idx="17">
                  <c:v>12944.8625</c:v>
                </c:pt>
                <c:pt idx="18">
                  <c:v>24855.855</c:v>
                </c:pt>
                <c:pt idx="19">
                  <c:v>46792.8075</c:v>
                </c:pt>
                <c:pt idx="20">
                  <c:v>91303.90749999999</c:v>
                </c:pt>
              </c:numCache>
            </c:numRef>
          </c:val>
          <c:smooth val="0"/>
        </c:ser>
        <c:dLbls>
          <c:showLegendKey val="0"/>
          <c:showVal val="0"/>
          <c:showCatName val="0"/>
          <c:showSerName val="0"/>
          <c:showPercent val="0"/>
          <c:showBubbleSize val="0"/>
        </c:dLbls>
        <c:marker val="1"/>
        <c:smooth val="0"/>
        <c:axId val="2073554984"/>
        <c:axId val="2073563192"/>
      </c:lineChart>
      <c:catAx>
        <c:axId val="2073554984"/>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dirty="0"/>
                  <a:t>Size</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2073563192"/>
        <c:crosses val="autoZero"/>
        <c:auto val="1"/>
        <c:lblAlgn val="ctr"/>
        <c:lblOffset val="100"/>
        <c:noMultiLvlLbl val="0"/>
      </c:catAx>
      <c:valAx>
        <c:axId val="2073563192"/>
        <c:scaling>
          <c:logBase val="10.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dirty="0"/>
                  <a:t>Average time (us) - log scale</a:t>
                </a:r>
              </a:p>
            </c:rich>
          </c:tx>
          <c:layout>
            <c:manualLayout>
              <c:xMode val="edge"/>
              <c:yMode val="edge"/>
              <c:x val="0.0195155907542206"/>
              <c:y val="0.460069444444444"/>
            </c:manualLayout>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2073554984"/>
        <c:crosses val="autoZero"/>
        <c:crossBetween val="between"/>
      </c:valAx>
      <c:spPr>
        <a:solidFill>
          <a:schemeClr val="bg1"/>
        </a:solidFill>
        <a:ln>
          <a:solidFill>
            <a:schemeClr val="tx1"/>
          </a:solidFill>
        </a:ln>
        <a:effectLst/>
      </c:spPr>
    </c:plotArea>
    <c:legend>
      <c:legendPos val="t"/>
      <c:layout>
        <c:manualLayout>
          <c:xMode val="edge"/>
          <c:yMode val="edge"/>
          <c:x val="0.137527292976363"/>
          <c:y val="0.129526055336833"/>
          <c:w val="0.289745091538322"/>
          <c:h val="0.2725"/>
        </c:manualLayout>
      </c:layout>
      <c:overlay val="0"/>
      <c:spPr>
        <a:solidFill>
          <a:sysClr val="window" lastClr="FFFFFF"/>
        </a:solidFill>
        <a:ln>
          <a:solidFill>
            <a:schemeClr val="tx1"/>
          </a:solid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147342519685"/>
          <c:y val="0.0375505964352096"/>
          <c:w val="0.819030949256343"/>
          <c:h val="0.7233659594634"/>
        </c:manualLayout>
      </c:layout>
      <c:lineChart>
        <c:grouping val="standard"/>
        <c:varyColors val="0"/>
        <c:ser>
          <c:idx val="0"/>
          <c:order val="0"/>
          <c:tx>
            <c:strRef>
              <c:f>Allreduce!$C$2</c:f>
              <c:strCache>
                <c:ptCount val="1"/>
                <c:pt idx="0">
                  <c:v>FastMPJ_1.0_6</c:v>
                </c:pt>
              </c:strCache>
            </c:strRef>
          </c:tx>
          <c:spPr>
            <a:ln w="19050" cap="rnd">
              <a:solidFill>
                <a:schemeClr val="accent6"/>
              </a:solidFill>
              <a:round/>
            </a:ln>
            <a:effectLst/>
          </c:spPr>
          <c:marker>
            <c:symbol val="triangle"/>
            <c:size val="9"/>
            <c:spPr>
              <a:solidFill>
                <a:schemeClr val="accent6"/>
              </a:solidFill>
              <a:ln w="9525">
                <a:solidFill>
                  <a:schemeClr val="accent6"/>
                </a:solidFill>
              </a:ln>
              <a:effectLst/>
            </c:spPr>
          </c:marker>
          <c:cat>
            <c:strRef>
              <c:f>Allreduce!$A$4:$A$22</c:f>
              <c:strCache>
                <c:ptCount val="19"/>
                <c:pt idx="0">
                  <c:v>4B</c:v>
                </c:pt>
                <c:pt idx="1">
                  <c:v>8B</c:v>
                </c:pt>
                <c:pt idx="2">
                  <c:v>16B</c:v>
                </c:pt>
                <c:pt idx="3">
                  <c:v>32B</c:v>
                </c:pt>
                <c:pt idx="4">
                  <c:v>64B</c:v>
                </c:pt>
                <c:pt idx="5">
                  <c:v>128B</c:v>
                </c:pt>
                <c:pt idx="6">
                  <c:v>256B</c:v>
                </c:pt>
                <c:pt idx="7">
                  <c:v>512B</c:v>
                </c:pt>
                <c:pt idx="8">
                  <c:v>1KB</c:v>
                </c:pt>
                <c:pt idx="9">
                  <c:v>2KB</c:v>
                </c:pt>
                <c:pt idx="10">
                  <c:v>4KB</c:v>
                </c:pt>
                <c:pt idx="11">
                  <c:v>8KB</c:v>
                </c:pt>
                <c:pt idx="12">
                  <c:v>16KB</c:v>
                </c:pt>
                <c:pt idx="13">
                  <c:v>32KB</c:v>
                </c:pt>
                <c:pt idx="14">
                  <c:v>64KB</c:v>
                </c:pt>
                <c:pt idx="15">
                  <c:v>128KB</c:v>
                </c:pt>
                <c:pt idx="16">
                  <c:v>256KB</c:v>
                </c:pt>
                <c:pt idx="17">
                  <c:v>512KB</c:v>
                </c:pt>
                <c:pt idx="18">
                  <c:v>1MB</c:v>
                </c:pt>
              </c:strCache>
            </c:strRef>
          </c:cat>
          <c:val>
            <c:numRef>
              <c:f>Allreduce!$C$4:$C$22</c:f>
              <c:numCache>
                <c:formatCode>General</c:formatCode>
                <c:ptCount val="19"/>
                <c:pt idx="0">
                  <c:v>267.2650821255046</c:v>
                </c:pt>
                <c:pt idx="1">
                  <c:v>148.252296879491</c:v>
                </c:pt>
                <c:pt idx="2">
                  <c:v>74.10784756939367</c:v>
                </c:pt>
                <c:pt idx="3">
                  <c:v>46.84544564133824</c:v>
                </c:pt>
                <c:pt idx="4">
                  <c:v>208.7356251449816</c:v>
                </c:pt>
                <c:pt idx="5">
                  <c:v>62.03482411592624</c:v>
                </c:pt>
                <c:pt idx="6">
                  <c:v>48.3331248801732</c:v>
                </c:pt>
                <c:pt idx="7">
                  <c:v>64.30229293982825</c:v>
                </c:pt>
                <c:pt idx="8">
                  <c:v>67.36857397208924</c:v>
                </c:pt>
                <c:pt idx="9">
                  <c:v>99.58140220805926</c:v>
                </c:pt>
                <c:pt idx="10">
                  <c:v>124.7972772448517</c:v>
                </c:pt>
                <c:pt idx="11">
                  <c:v>255.5363474725708</c:v>
                </c:pt>
                <c:pt idx="12">
                  <c:v>287.4148240362042</c:v>
                </c:pt>
                <c:pt idx="13">
                  <c:v>432.4913246896352</c:v>
                </c:pt>
                <c:pt idx="14">
                  <c:v>747.0361311425196</c:v>
                </c:pt>
                <c:pt idx="15">
                  <c:v>2267.247929175931</c:v>
                </c:pt>
                <c:pt idx="16">
                  <c:v>3985.725585498582</c:v>
                </c:pt>
                <c:pt idx="17">
                  <c:v>5982.060038199952</c:v>
                </c:pt>
                <c:pt idx="18">
                  <c:v>10312.08488115226</c:v>
                </c:pt>
              </c:numCache>
            </c:numRef>
          </c:val>
          <c:smooth val="0"/>
        </c:ser>
        <c:ser>
          <c:idx val="1"/>
          <c:order val="1"/>
          <c:tx>
            <c:strRef>
              <c:f>Allreduce!$D$2</c:f>
              <c:strCache>
                <c:ptCount val="1"/>
                <c:pt idx="0">
                  <c:v>OpenMPI_1.8.1_Java</c:v>
                </c:pt>
              </c:strCache>
            </c:strRef>
          </c:tx>
          <c:spPr>
            <a:ln w="19050" cap="rnd">
              <a:solidFill>
                <a:srgbClr val="FF0000"/>
              </a:solidFill>
              <a:round/>
            </a:ln>
            <a:effectLst/>
          </c:spPr>
          <c:marker>
            <c:symbol val="star"/>
            <c:size val="9"/>
            <c:spPr>
              <a:noFill/>
              <a:ln w="9525">
                <a:solidFill>
                  <a:srgbClr val="FF0000"/>
                </a:solidFill>
              </a:ln>
              <a:effectLst/>
            </c:spPr>
          </c:marker>
          <c:val>
            <c:numRef>
              <c:f>Allreduce!$D$4:$D$22</c:f>
              <c:numCache>
                <c:formatCode>General</c:formatCode>
                <c:ptCount val="19"/>
                <c:pt idx="0">
                  <c:v>13.4535655379295</c:v>
                </c:pt>
                <c:pt idx="1">
                  <c:v>10.93088462948794</c:v>
                </c:pt>
                <c:pt idx="2">
                  <c:v>10.54439973086114</c:v>
                </c:pt>
                <c:pt idx="3">
                  <c:v>11.53383683413266</c:v>
                </c:pt>
                <c:pt idx="4">
                  <c:v>12.78251037001606</c:v>
                </c:pt>
                <c:pt idx="5">
                  <c:v>15.14360774308437</c:v>
                </c:pt>
                <c:pt idx="6">
                  <c:v>15.96909016370768</c:v>
                </c:pt>
                <c:pt idx="7">
                  <c:v>17.6105052232742</c:v>
                </c:pt>
                <c:pt idx="8">
                  <c:v>21.62227872759098</c:v>
                </c:pt>
                <c:pt idx="9">
                  <c:v>30.28050716966385</c:v>
                </c:pt>
                <c:pt idx="10">
                  <c:v>47.10998013615606</c:v>
                </c:pt>
                <c:pt idx="11">
                  <c:v>79.73803859204035</c:v>
                </c:pt>
                <c:pt idx="12">
                  <c:v>281.4380954951042</c:v>
                </c:pt>
                <c:pt idx="13">
                  <c:v>329.9247110262509</c:v>
                </c:pt>
                <c:pt idx="14">
                  <c:v>421.4668273925774</c:v>
                </c:pt>
                <c:pt idx="15">
                  <c:v>680.0151709467163</c:v>
                </c:pt>
                <c:pt idx="16">
                  <c:v>1228.951783850787</c:v>
                </c:pt>
                <c:pt idx="17">
                  <c:v>2489.099251106378</c:v>
                </c:pt>
                <c:pt idx="18">
                  <c:v>4832.675065845245</c:v>
                </c:pt>
              </c:numCache>
            </c:numRef>
          </c:val>
          <c:smooth val="0"/>
        </c:ser>
        <c:ser>
          <c:idx val="2"/>
          <c:order val="2"/>
          <c:tx>
            <c:strRef>
              <c:f>Allreduce!$E$2</c:f>
              <c:strCache>
                <c:ptCount val="1"/>
                <c:pt idx="0">
                  <c:v>OpenMPI_1.8.1_C</c:v>
                </c:pt>
              </c:strCache>
            </c:strRef>
          </c:tx>
          <c:spPr>
            <a:ln w="19050" cap="rnd">
              <a:solidFill>
                <a:schemeClr val="tx1"/>
              </a:solidFill>
              <a:round/>
            </a:ln>
            <a:effectLst/>
          </c:spPr>
          <c:marker>
            <c:symbol val="circle"/>
            <c:size val="13"/>
            <c:spPr>
              <a:noFill/>
              <a:ln w="9525">
                <a:solidFill>
                  <a:schemeClr val="tx1"/>
                </a:solidFill>
              </a:ln>
              <a:effectLst/>
            </c:spPr>
          </c:marker>
          <c:val>
            <c:numRef>
              <c:f>Allreduce!$E$4:$E$22</c:f>
              <c:numCache>
                <c:formatCode>General</c:formatCode>
                <c:ptCount val="19"/>
                <c:pt idx="0">
                  <c:v>9.790000000000001</c:v>
                </c:pt>
                <c:pt idx="1">
                  <c:v>9.817500000000002</c:v>
                </c:pt>
                <c:pt idx="2">
                  <c:v>9.95</c:v>
                </c:pt>
                <c:pt idx="3">
                  <c:v>10.1025</c:v>
                </c:pt>
                <c:pt idx="4">
                  <c:v>10.66</c:v>
                </c:pt>
                <c:pt idx="5">
                  <c:v>14.63</c:v>
                </c:pt>
                <c:pt idx="6">
                  <c:v>15.5225</c:v>
                </c:pt>
                <c:pt idx="7">
                  <c:v>17.13500000000001</c:v>
                </c:pt>
                <c:pt idx="8">
                  <c:v>21.07</c:v>
                </c:pt>
                <c:pt idx="9">
                  <c:v>29.795</c:v>
                </c:pt>
                <c:pt idx="10">
                  <c:v>46.4575</c:v>
                </c:pt>
                <c:pt idx="11">
                  <c:v>79.09500000000001</c:v>
                </c:pt>
                <c:pt idx="12">
                  <c:v>279.6875</c:v>
                </c:pt>
                <c:pt idx="13">
                  <c:v>328.2724999999999</c:v>
                </c:pt>
                <c:pt idx="14">
                  <c:v>418.635</c:v>
                </c:pt>
                <c:pt idx="15">
                  <c:v>645.3299999999998</c:v>
                </c:pt>
                <c:pt idx="16">
                  <c:v>1214.7175</c:v>
                </c:pt>
                <c:pt idx="17">
                  <c:v>2510.66</c:v>
                </c:pt>
                <c:pt idx="18">
                  <c:v>5204.1575</c:v>
                </c:pt>
              </c:numCache>
            </c:numRef>
          </c:val>
          <c:smooth val="0"/>
        </c:ser>
        <c:dLbls>
          <c:showLegendKey val="0"/>
          <c:showVal val="0"/>
          <c:showCatName val="0"/>
          <c:showSerName val="0"/>
          <c:showPercent val="0"/>
          <c:showBubbleSize val="0"/>
        </c:dLbls>
        <c:marker val="1"/>
        <c:smooth val="0"/>
        <c:axId val="2073608040"/>
        <c:axId val="2073616232"/>
      </c:lineChart>
      <c:catAx>
        <c:axId val="2073608040"/>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sz="2400" dirty="0"/>
                  <a:t>Size</a:t>
                </a:r>
              </a:p>
            </c:rich>
          </c:tx>
          <c:layout>
            <c:manualLayout>
              <c:xMode val="edge"/>
              <c:yMode val="edge"/>
              <c:x val="0.484178732774172"/>
              <c:y val="0.905539424759405"/>
            </c:manualLayout>
          </c:layout>
          <c:overlay val="0"/>
          <c:spPr>
            <a:noFill/>
            <a:ln>
              <a:noFill/>
            </a:ln>
            <a:effectLst/>
          </c:sp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2073616232"/>
        <c:crosses val="autoZero"/>
        <c:auto val="1"/>
        <c:lblAlgn val="ctr"/>
        <c:lblOffset val="100"/>
        <c:noMultiLvlLbl val="0"/>
      </c:catAx>
      <c:valAx>
        <c:axId val="2073616232"/>
        <c:scaling>
          <c:logBase val="10.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sz="2400" dirty="0"/>
                  <a:t>Average time (us) - log scale</a:t>
                </a:r>
              </a:p>
            </c:rich>
          </c:tx>
          <c:layout>
            <c:manualLayout>
              <c:xMode val="edge"/>
              <c:yMode val="edge"/>
              <c:x val="0.0109686051652568"/>
              <c:y val="0.155669992556568"/>
            </c:manualLayout>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2073608040"/>
        <c:crosses val="autoZero"/>
        <c:crossBetween val="between"/>
      </c:valAx>
      <c:spPr>
        <a:solidFill>
          <a:schemeClr val="bg1"/>
        </a:solidFill>
        <a:ln>
          <a:solidFill>
            <a:schemeClr val="tx1"/>
          </a:solidFill>
        </a:ln>
        <a:effectLst/>
      </c:spPr>
    </c:plotArea>
    <c:legend>
      <c:legendPos val="t"/>
      <c:layout>
        <c:manualLayout>
          <c:xMode val="edge"/>
          <c:yMode val="edge"/>
          <c:x val="0.191905727496022"/>
          <c:y val="0.0743946850393701"/>
          <c:w val="0.287035794391027"/>
          <c:h val="0.250572369860018"/>
        </c:manualLayout>
      </c:layout>
      <c:overlay val="0"/>
      <c:spPr>
        <a:solidFill>
          <a:sysClr val="window" lastClr="FFFFFF"/>
        </a:solidFill>
        <a:ln>
          <a:solidFill>
            <a:schemeClr val="tx1"/>
          </a:solid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64501312336"/>
          <c:y val="0.0865912073490814"/>
          <c:w val="0.846403762029746"/>
          <c:h val="0.762798009623797"/>
        </c:manualLayout>
      </c:layout>
      <c:lineChart>
        <c:grouping val="standard"/>
        <c:varyColors val="0"/>
        <c:ser>
          <c:idx val="0"/>
          <c:order val="0"/>
          <c:tx>
            <c:strRef>
              <c:f>Broadcast!$C$2</c:f>
              <c:strCache>
                <c:ptCount val="1"/>
                <c:pt idx="0">
                  <c:v>FastMPJ_1.0_6</c:v>
                </c:pt>
              </c:strCache>
            </c:strRef>
          </c:tx>
          <c:spPr>
            <a:ln w="12700" cap="rnd">
              <a:solidFill>
                <a:schemeClr val="accent6"/>
              </a:solidFill>
              <a:round/>
            </a:ln>
            <a:effectLst/>
          </c:spPr>
          <c:marker>
            <c:symbol val="triangle"/>
            <c:size val="9"/>
            <c:spPr>
              <a:solidFill>
                <a:schemeClr val="accent6"/>
              </a:solidFill>
              <a:ln w="9525">
                <a:solidFill>
                  <a:schemeClr val="accent6"/>
                </a:solidFill>
              </a:ln>
              <a:effectLst/>
            </c:spPr>
          </c:marker>
          <c:cat>
            <c:strRef>
              <c:f>Broadcast!$A$4:$A$24</c:f>
              <c:strCache>
                <c:ptCount val="21"/>
                <c:pt idx="0">
                  <c:v>1B</c:v>
                </c:pt>
                <c:pt idx="1">
                  <c:v>2B</c:v>
                </c:pt>
                <c:pt idx="2">
                  <c:v>4B</c:v>
                </c:pt>
                <c:pt idx="3">
                  <c:v>8B</c:v>
                </c:pt>
                <c:pt idx="4">
                  <c:v>16B</c:v>
                </c:pt>
                <c:pt idx="5">
                  <c:v>32B</c:v>
                </c:pt>
                <c:pt idx="6">
                  <c:v>64B</c:v>
                </c:pt>
                <c:pt idx="7">
                  <c:v>128B</c:v>
                </c:pt>
                <c:pt idx="8">
                  <c:v>256B</c:v>
                </c:pt>
                <c:pt idx="9">
                  <c:v>512B</c:v>
                </c:pt>
                <c:pt idx="10">
                  <c:v>1KB</c:v>
                </c:pt>
                <c:pt idx="11">
                  <c:v>2KB</c:v>
                </c:pt>
                <c:pt idx="12">
                  <c:v>4KB</c:v>
                </c:pt>
                <c:pt idx="13">
                  <c:v>8KB</c:v>
                </c:pt>
                <c:pt idx="14">
                  <c:v>16KB</c:v>
                </c:pt>
                <c:pt idx="15">
                  <c:v>32KB</c:v>
                </c:pt>
                <c:pt idx="16">
                  <c:v>64KB</c:v>
                </c:pt>
                <c:pt idx="17">
                  <c:v>128KB</c:v>
                </c:pt>
                <c:pt idx="18">
                  <c:v>256KB</c:v>
                </c:pt>
                <c:pt idx="19">
                  <c:v>512KB</c:v>
                </c:pt>
                <c:pt idx="20">
                  <c:v>1MB</c:v>
                </c:pt>
              </c:strCache>
            </c:strRef>
          </c:cat>
          <c:val>
            <c:numRef>
              <c:f>Broadcast!$C$4:$C$24</c:f>
              <c:numCache>
                <c:formatCode>General</c:formatCode>
                <c:ptCount val="21"/>
                <c:pt idx="0">
                  <c:v>8.669729895245817</c:v>
                </c:pt>
                <c:pt idx="1">
                  <c:v>129.9860202311719</c:v>
                </c:pt>
                <c:pt idx="2">
                  <c:v>8.959269782735617</c:v>
                </c:pt>
                <c:pt idx="3">
                  <c:v>7.309070161227275</c:v>
                </c:pt>
                <c:pt idx="4">
                  <c:v>5.381230520924868</c:v>
                </c:pt>
                <c:pt idx="5">
                  <c:v>5.457011573525957</c:v>
                </c:pt>
                <c:pt idx="6">
                  <c:v>6.63110948471512</c:v>
                </c:pt>
                <c:pt idx="7">
                  <c:v>7.85026145240408</c:v>
                </c:pt>
                <c:pt idx="8">
                  <c:v>8.579738287608018</c:v>
                </c:pt>
                <c:pt idx="9">
                  <c:v>10.03069220905668</c:v>
                </c:pt>
                <c:pt idx="10">
                  <c:v>12.38230023727734</c:v>
                </c:pt>
                <c:pt idx="11">
                  <c:v>17.12337083836243</c:v>
                </c:pt>
                <c:pt idx="12">
                  <c:v>21.72522283126452</c:v>
                </c:pt>
                <c:pt idx="13">
                  <c:v>34.88533193558392</c:v>
                </c:pt>
                <c:pt idx="14">
                  <c:v>51.51734460469011</c:v>
                </c:pt>
                <c:pt idx="15">
                  <c:v>99.22957125127115</c:v>
                </c:pt>
                <c:pt idx="16">
                  <c:v>244.1679682715398</c:v>
                </c:pt>
                <c:pt idx="17">
                  <c:v>347.3512098935313</c:v>
                </c:pt>
                <c:pt idx="18">
                  <c:v>654.657773934559</c:v>
                </c:pt>
                <c:pt idx="19">
                  <c:v>1273.55781139158</c:v>
                </c:pt>
                <c:pt idx="20">
                  <c:v>2542.79254005268</c:v>
                </c:pt>
              </c:numCache>
            </c:numRef>
          </c:val>
          <c:smooth val="0"/>
        </c:ser>
        <c:ser>
          <c:idx val="1"/>
          <c:order val="1"/>
          <c:tx>
            <c:strRef>
              <c:f>Broadcast!$D$2</c:f>
              <c:strCache>
                <c:ptCount val="1"/>
                <c:pt idx="0">
                  <c:v>OpenMPI_1.8.1_Java</c:v>
                </c:pt>
              </c:strCache>
            </c:strRef>
          </c:tx>
          <c:spPr>
            <a:ln w="15875" cap="rnd">
              <a:solidFill>
                <a:srgbClr val="FF0000"/>
              </a:solidFill>
              <a:round/>
            </a:ln>
            <a:effectLst/>
          </c:spPr>
          <c:marker>
            <c:symbol val="star"/>
            <c:size val="9"/>
            <c:spPr>
              <a:noFill/>
              <a:ln w="9525">
                <a:solidFill>
                  <a:srgbClr val="FF0000"/>
                </a:solidFill>
              </a:ln>
              <a:effectLst/>
            </c:spPr>
          </c:marker>
          <c:val>
            <c:numRef>
              <c:f>Broadcast!$D$4:$D$24</c:f>
              <c:numCache>
                <c:formatCode>General</c:formatCode>
                <c:ptCount val="21"/>
                <c:pt idx="0">
                  <c:v>7.961452938616271</c:v>
                </c:pt>
                <c:pt idx="1">
                  <c:v>7.959884591400623</c:v>
                </c:pt>
                <c:pt idx="2">
                  <c:v>7.987759076058858</c:v>
                </c:pt>
                <c:pt idx="3">
                  <c:v>8.86305235326288</c:v>
                </c:pt>
                <c:pt idx="4">
                  <c:v>8.050671778619285</c:v>
                </c:pt>
                <c:pt idx="5">
                  <c:v>8.096599020063873</c:v>
                </c:pt>
                <c:pt idx="6">
                  <c:v>8.344383910298342</c:v>
                </c:pt>
                <c:pt idx="7">
                  <c:v>10.6018846854567</c:v>
                </c:pt>
                <c:pt idx="8">
                  <c:v>10.97078435122962</c:v>
                </c:pt>
                <c:pt idx="9">
                  <c:v>11.56349573284384</c:v>
                </c:pt>
                <c:pt idx="10">
                  <c:v>12.93829362839455</c:v>
                </c:pt>
                <c:pt idx="11">
                  <c:v>18.49488820880645</c:v>
                </c:pt>
                <c:pt idx="12">
                  <c:v>21.87274023890489</c:v>
                </c:pt>
                <c:pt idx="13">
                  <c:v>28.26324291527265</c:v>
                </c:pt>
                <c:pt idx="14">
                  <c:v>40.83512350916858</c:v>
                </c:pt>
                <c:pt idx="15">
                  <c:v>83.7493687868116</c:v>
                </c:pt>
                <c:pt idx="16">
                  <c:v>151.631478220224</c:v>
                </c:pt>
                <c:pt idx="17">
                  <c:v>281.179687008261</c:v>
                </c:pt>
                <c:pt idx="18">
                  <c:v>542.8143870085474</c:v>
                </c:pt>
                <c:pt idx="19">
                  <c:v>933.3402477204776</c:v>
                </c:pt>
                <c:pt idx="20">
                  <c:v>1967.422990128395</c:v>
                </c:pt>
              </c:numCache>
            </c:numRef>
          </c:val>
          <c:smooth val="0"/>
        </c:ser>
        <c:ser>
          <c:idx val="2"/>
          <c:order val="2"/>
          <c:tx>
            <c:strRef>
              <c:f>Broadcast!$E$2</c:f>
              <c:strCache>
                <c:ptCount val="1"/>
                <c:pt idx="0">
                  <c:v>OpenMPI_1.8.1_C</c:v>
                </c:pt>
              </c:strCache>
            </c:strRef>
          </c:tx>
          <c:spPr>
            <a:ln w="9525" cap="rnd">
              <a:solidFill>
                <a:schemeClr val="tx1"/>
              </a:solidFill>
              <a:round/>
            </a:ln>
            <a:effectLst/>
          </c:spPr>
          <c:marker>
            <c:symbol val="circle"/>
            <c:size val="13"/>
            <c:spPr>
              <a:noFill/>
              <a:ln w="9525">
                <a:solidFill>
                  <a:schemeClr val="tx1"/>
                </a:solidFill>
              </a:ln>
              <a:effectLst/>
            </c:spPr>
          </c:marker>
          <c:val>
            <c:numRef>
              <c:f>Broadcast!$E$4:$E$24</c:f>
              <c:numCache>
                <c:formatCode>General</c:formatCode>
                <c:ptCount val="21"/>
                <c:pt idx="0">
                  <c:v>7.602499999999998</c:v>
                </c:pt>
                <c:pt idx="1">
                  <c:v>7.649999999999999</c:v>
                </c:pt>
                <c:pt idx="2">
                  <c:v>7.6225</c:v>
                </c:pt>
                <c:pt idx="3">
                  <c:v>7.73</c:v>
                </c:pt>
                <c:pt idx="4">
                  <c:v>7.745000000000001</c:v>
                </c:pt>
                <c:pt idx="5">
                  <c:v>7.9475</c:v>
                </c:pt>
                <c:pt idx="6">
                  <c:v>8.155000000000002</c:v>
                </c:pt>
                <c:pt idx="7">
                  <c:v>10.4</c:v>
                </c:pt>
                <c:pt idx="8">
                  <c:v>10.805</c:v>
                </c:pt>
                <c:pt idx="9">
                  <c:v>11.3625</c:v>
                </c:pt>
                <c:pt idx="10">
                  <c:v>12.7375</c:v>
                </c:pt>
                <c:pt idx="11">
                  <c:v>17.97499999999999</c:v>
                </c:pt>
                <c:pt idx="12">
                  <c:v>21.81</c:v>
                </c:pt>
                <c:pt idx="13">
                  <c:v>28.18249999999999</c:v>
                </c:pt>
                <c:pt idx="14">
                  <c:v>40.3025</c:v>
                </c:pt>
                <c:pt idx="15">
                  <c:v>80.55249999999998</c:v>
                </c:pt>
                <c:pt idx="16">
                  <c:v>148.9025</c:v>
                </c:pt>
                <c:pt idx="17">
                  <c:v>278.61</c:v>
                </c:pt>
                <c:pt idx="18">
                  <c:v>532.5024999999999</c:v>
                </c:pt>
                <c:pt idx="19">
                  <c:v>926.21</c:v>
                </c:pt>
                <c:pt idx="20">
                  <c:v>1970.3775</c:v>
                </c:pt>
              </c:numCache>
            </c:numRef>
          </c:val>
          <c:smooth val="0"/>
        </c:ser>
        <c:dLbls>
          <c:showLegendKey val="0"/>
          <c:showVal val="0"/>
          <c:showCatName val="0"/>
          <c:showSerName val="0"/>
          <c:showPercent val="0"/>
          <c:showBubbleSize val="0"/>
        </c:dLbls>
        <c:marker val="1"/>
        <c:smooth val="0"/>
        <c:axId val="2073656600"/>
        <c:axId val="2073664808"/>
      </c:lineChart>
      <c:catAx>
        <c:axId val="2073656600"/>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dirty="0"/>
                  <a:t>Size</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2073664808"/>
        <c:crosses val="autoZero"/>
        <c:auto val="1"/>
        <c:lblAlgn val="ctr"/>
        <c:lblOffset val="100"/>
        <c:noMultiLvlLbl val="0"/>
      </c:catAx>
      <c:valAx>
        <c:axId val="2073664808"/>
        <c:scaling>
          <c:logBase val="10.0"/>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dirty="0"/>
                  <a:t>Average time (us) - log scale</a:t>
                </a:r>
              </a:p>
            </c:rich>
          </c:tx>
          <c:layout>
            <c:manualLayout>
              <c:xMode val="edge"/>
              <c:yMode val="edge"/>
              <c:x val="0.00670297356046386"/>
              <c:y val="0.300816957643645"/>
            </c:manualLayout>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2073656600"/>
        <c:crosses val="autoZero"/>
        <c:crossBetween val="between"/>
      </c:valAx>
      <c:spPr>
        <a:solidFill>
          <a:schemeClr val="bg1"/>
        </a:solidFill>
        <a:ln>
          <a:solidFill>
            <a:schemeClr val="tx1"/>
          </a:solidFill>
        </a:ln>
        <a:effectLst/>
      </c:spPr>
    </c:plotArea>
    <c:legend>
      <c:legendPos val="t"/>
      <c:layout>
        <c:manualLayout>
          <c:xMode val="edge"/>
          <c:yMode val="edge"/>
          <c:x val="0.159563854047891"/>
          <c:y val="0.134155730533683"/>
          <c:w val="0.307845455331996"/>
          <c:h val="0.24587967519685"/>
        </c:manualLayout>
      </c:layout>
      <c:overlay val="0"/>
      <c:spPr>
        <a:solidFill>
          <a:sysClr val="window" lastClr="FFFFFF"/>
        </a:solidFill>
        <a:ln>
          <a:solidFill>
            <a:schemeClr val="tx1"/>
          </a:solid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4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E719822-486F-A34C-8F4B-3FC1C09EFD19}" type="datetimeFigureOut">
              <a:rPr lang="en-US" smtClean="0"/>
              <a:t>8/27/14</a:t>
            </a:fld>
            <a:endParaRPr lang="en-US" dirty="0"/>
          </a:p>
        </p:txBody>
      </p:sp>
      <p:sp>
        <p:nvSpPr>
          <p:cNvPr id="4" name="Slide Image Placeholder 3"/>
          <p:cNvSpPr>
            <a:spLocks noGrp="1" noRot="1" noChangeAspect="1"/>
          </p:cNvSpPr>
          <p:nvPr>
            <p:ph type="sldImg" idx="2"/>
          </p:nvPr>
        </p:nvSpPr>
        <p:spPr>
          <a:xfrm>
            <a:off x="2963863" y="514350"/>
            <a:ext cx="3216275"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398F7A3D-6FC2-1F43-89BD-BD274AB3782B}" type="slidenum">
              <a:rPr lang="en-US" smtClean="0"/>
              <a:t>‹#›</a:t>
            </a:fld>
            <a:endParaRPr lang="en-US" dirty="0"/>
          </a:p>
        </p:txBody>
      </p:sp>
    </p:spTree>
    <p:extLst>
      <p:ext uri="{BB962C8B-B14F-4D97-AF65-F5344CB8AC3E}">
        <p14:creationId xmlns:p14="http://schemas.microsoft.com/office/powerpoint/2010/main" val="388528292"/>
      </p:ext>
    </p:extLst>
  </p:cSld>
  <p:clrMap bg1="lt1" tx1="dk1" bg2="lt2" tx2="dk2" accent1="accent1" accent2="accent2" accent3="accent3" accent4="accent4" accent5="accent5" accent6="accent6" hlink="hlink" folHlink="folHlink"/>
  <p:notesStyle>
    <a:lvl1pPr marL="0" algn="l" defTabSz="1881012" rtl="0" eaLnBrk="1" latinLnBrk="0" hangingPunct="1">
      <a:defRPr sz="4900" kern="1200">
        <a:solidFill>
          <a:schemeClr val="tx1"/>
        </a:solidFill>
        <a:latin typeface="+mn-lt"/>
        <a:ea typeface="+mn-ea"/>
        <a:cs typeface="+mn-cs"/>
      </a:defRPr>
    </a:lvl1pPr>
    <a:lvl2pPr marL="1881012" algn="l" defTabSz="1881012" rtl="0" eaLnBrk="1" latinLnBrk="0" hangingPunct="1">
      <a:defRPr sz="4900" kern="1200">
        <a:solidFill>
          <a:schemeClr val="tx1"/>
        </a:solidFill>
        <a:latin typeface="+mn-lt"/>
        <a:ea typeface="+mn-ea"/>
        <a:cs typeface="+mn-cs"/>
      </a:defRPr>
    </a:lvl2pPr>
    <a:lvl3pPr marL="3762024" algn="l" defTabSz="1881012" rtl="0" eaLnBrk="1" latinLnBrk="0" hangingPunct="1">
      <a:defRPr sz="4900" kern="1200">
        <a:solidFill>
          <a:schemeClr val="tx1"/>
        </a:solidFill>
        <a:latin typeface="+mn-lt"/>
        <a:ea typeface="+mn-ea"/>
        <a:cs typeface="+mn-cs"/>
      </a:defRPr>
    </a:lvl3pPr>
    <a:lvl4pPr marL="5643037" algn="l" defTabSz="1881012" rtl="0" eaLnBrk="1" latinLnBrk="0" hangingPunct="1">
      <a:defRPr sz="4900" kern="1200">
        <a:solidFill>
          <a:schemeClr val="tx1"/>
        </a:solidFill>
        <a:latin typeface="+mn-lt"/>
        <a:ea typeface="+mn-ea"/>
        <a:cs typeface="+mn-cs"/>
      </a:defRPr>
    </a:lvl4pPr>
    <a:lvl5pPr marL="7524049" algn="l" defTabSz="1881012" rtl="0" eaLnBrk="1" latinLnBrk="0" hangingPunct="1">
      <a:defRPr sz="4900" kern="1200">
        <a:solidFill>
          <a:schemeClr val="tx1"/>
        </a:solidFill>
        <a:latin typeface="+mn-lt"/>
        <a:ea typeface="+mn-ea"/>
        <a:cs typeface="+mn-cs"/>
      </a:defRPr>
    </a:lvl5pPr>
    <a:lvl6pPr marL="9405061" algn="l" defTabSz="1881012" rtl="0" eaLnBrk="1" latinLnBrk="0" hangingPunct="1">
      <a:defRPr sz="4900" kern="1200">
        <a:solidFill>
          <a:schemeClr val="tx1"/>
        </a:solidFill>
        <a:latin typeface="+mn-lt"/>
        <a:ea typeface="+mn-ea"/>
        <a:cs typeface="+mn-cs"/>
      </a:defRPr>
    </a:lvl6pPr>
    <a:lvl7pPr marL="11286073" algn="l" defTabSz="1881012" rtl="0" eaLnBrk="1" latinLnBrk="0" hangingPunct="1">
      <a:defRPr sz="4900" kern="1200">
        <a:solidFill>
          <a:schemeClr val="tx1"/>
        </a:solidFill>
        <a:latin typeface="+mn-lt"/>
        <a:ea typeface="+mn-ea"/>
        <a:cs typeface="+mn-cs"/>
      </a:defRPr>
    </a:lvl7pPr>
    <a:lvl8pPr marL="13167086" algn="l" defTabSz="1881012" rtl="0" eaLnBrk="1" latinLnBrk="0" hangingPunct="1">
      <a:defRPr sz="4900" kern="1200">
        <a:solidFill>
          <a:schemeClr val="tx1"/>
        </a:solidFill>
        <a:latin typeface="+mn-lt"/>
        <a:ea typeface="+mn-ea"/>
        <a:cs typeface="+mn-cs"/>
      </a:defRPr>
    </a:lvl8pPr>
    <a:lvl9pPr marL="15048098" algn="l" defTabSz="1881012" rtl="0" eaLnBrk="1" latinLnBrk="0" hangingPunct="1">
      <a:defRPr sz="4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8F7A3D-6FC2-1F43-89BD-BD274AB3782B}" type="slidenum">
              <a:rPr lang="en-US" smtClean="0"/>
              <a:t>1</a:t>
            </a:fld>
            <a:endParaRPr lang="en-US" dirty="0"/>
          </a:p>
        </p:txBody>
      </p:sp>
    </p:spTree>
    <p:extLst>
      <p:ext uri="{BB962C8B-B14F-4D97-AF65-F5344CB8AC3E}">
        <p14:creationId xmlns:p14="http://schemas.microsoft.com/office/powerpoint/2010/main" val="3897230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9089820"/>
            <a:ext cx="31089600" cy="6272107"/>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6400" y="16581120"/>
            <a:ext cx="25603200" cy="7477760"/>
          </a:xfrm>
        </p:spPr>
        <p:txBody>
          <a:bodyPr/>
          <a:lstStyle>
            <a:lvl1pPr marL="0" indent="0" algn="ctr">
              <a:buNone/>
              <a:defRPr>
                <a:solidFill>
                  <a:schemeClr val="tx1">
                    <a:tint val="75000"/>
                  </a:schemeClr>
                </a:solidFill>
              </a:defRPr>
            </a:lvl1pPr>
            <a:lvl2pPr marL="1880543" indent="0" algn="ctr">
              <a:buNone/>
              <a:defRPr>
                <a:solidFill>
                  <a:schemeClr val="tx1">
                    <a:tint val="75000"/>
                  </a:schemeClr>
                </a:solidFill>
              </a:defRPr>
            </a:lvl2pPr>
            <a:lvl3pPr marL="3761086" indent="0" algn="ctr">
              <a:buNone/>
              <a:defRPr>
                <a:solidFill>
                  <a:schemeClr val="tx1">
                    <a:tint val="75000"/>
                  </a:schemeClr>
                </a:solidFill>
              </a:defRPr>
            </a:lvl3pPr>
            <a:lvl4pPr marL="5641630" indent="0" algn="ctr">
              <a:buNone/>
              <a:defRPr>
                <a:solidFill>
                  <a:schemeClr val="tx1">
                    <a:tint val="75000"/>
                  </a:schemeClr>
                </a:solidFill>
              </a:defRPr>
            </a:lvl4pPr>
            <a:lvl5pPr marL="7522173" indent="0" algn="ctr">
              <a:buNone/>
              <a:defRPr>
                <a:solidFill>
                  <a:schemeClr val="tx1">
                    <a:tint val="75000"/>
                  </a:schemeClr>
                </a:solidFill>
              </a:defRPr>
            </a:lvl5pPr>
            <a:lvl6pPr marL="9402716" indent="0" algn="ctr">
              <a:buNone/>
              <a:defRPr>
                <a:solidFill>
                  <a:schemeClr val="tx1">
                    <a:tint val="75000"/>
                  </a:schemeClr>
                </a:solidFill>
              </a:defRPr>
            </a:lvl6pPr>
            <a:lvl7pPr marL="11283259" indent="0" algn="ctr">
              <a:buNone/>
              <a:defRPr>
                <a:solidFill>
                  <a:schemeClr val="tx1">
                    <a:tint val="75000"/>
                  </a:schemeClr>
                </a:solidFill>
              </a:defRPr>
            </a:lvl7pPr>
            <a:lvl8pPr marL="13163803" indent="0" algn="ctr">
              <a:buNone/>
              <a:defRPr>
                <a:solidFill>
                  <a:schemeClr val="tx1">
                    <a:tint val="75000"/>
                  </a:schemeClr>
                </a:solidFill>
              </a:defRPr>
            </a:lvl8pPr>
            <a:lvl9pPr marL="1504434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C75126-CF0B-1449-BE95-4627E3DAEB20}" type="datetimeFigureOut">
              <a:rPr lang="en-US" smtClean="0"/>
              <a:t>8/27/14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dirty="0"/>
          </a:p>
        </p:txBody>
      </p:sp>
    </p:spTree>
    <p:extLst>
      <p:ext uri="{BB962C8B-B14F-4D97-AF65-F5344CB8AC3E}">
        <p14:creationId xmlns:p14="http://schemas.microsoft.com/office/powerpoint/2010/main" val="1871374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75126-CF0B-1449-BE95-4627E3DAEB20}" type="datetimeFigureOut">
              <a:rPr lang="en-US" smtClean="0"/>
              <a:t>8/27/14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A1C0F1-3B8C-8549-8BDB-61E1A7C795A5}" type="slidenum">
              <a:rPr lang="en-US" smtClean="0"/>
              <a:t>‹#›</a:t>
            </a:fld>
            <a:endParaRPr lang="en-US" dirty="0"/>
          </a:p>
        </p:txBody>
      </p:sp>
    </p:spTree>
    <p:extLst>
      <p:ext uri="{BB962C8B-B14F-4D97-AF65-F5344CB8AC3E}">
        <p14:creationId xmlns:p14="http://schemas.microsoft.com/office/powerpoint/2010/main" val="400872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600" y="1171795"/>
            <a:ext cx="8229600" cy="2496650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1171795"/>
            <a:ext cx="24079200" cy="249665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75126-CF0B-1449-BE95-4627E3DAEB20}" type="datetimeFigureOut">
              <a:rPr lang="en-US" smtClean="0"/>
              <a:t>8/27/14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A1C0F1-3B8C-8549-8BDB-61E1A7C795A5}" type="slidenum">
              <a:rPr lang="en-US" smtClean="0"/>
              <a:t>‹#›</a:t>
            </a:fld>
            <a:endParaRPr lang="en-US" dirty="0"/>
          </a:p>
        </p:txBody>
      </p:sp>
    </p:spTree>
    <p:extLst>
      <p:ext uri="{BB962C8B-B14F-4D97-AF65-F5344CB8AC3E}">
        <p14:creationId xmlns:p14="http://schemas.microsoft.com/office/powerpoint/2010/main" val="231392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75126-CF0B-1449-BE95-4627E3DAEB20}" type="datetimeFigureOut">
              <a:rPr lang="en-US" smtClean="0"/>
              <a:t>8/27/14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A1C0F1-3B8C-8549-8BDB-61E1A7C795A5}" type="slidenum">
              <a:rPr lang="en-US" smtClean="0"/>
              <a:t>‹#›</a:t>
            </a:fld>
            <a:endParaRPr lang="en-US" dirty="0"/>
          </a:p>
        </p:txBody>
      </p:sp>
    </p:spTree>
    <p:extLst>
      <p:ext uri="{BB962C8B-B14F-4D97-AF65-F5344CB8AC3E}">
        <p14:creationId xmlns:p14="http://schemas.microsoft.com/office/powerpoint/2010/main" val="3599720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2" y="18802775"/>
            <a:ext cx="31089600" cy="5811520"/>
          </a:xfrm>
        </p:spPr>
        <p:txBody>
          <a:bodyPr anchor="t"/>
          <a:lstStyle>
            <a:lvl1pPr algn="l">
              <a:defRPr sz="165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2" y="12401982"/>
            <a:ext cx="31089600" cy="6400798"/>
          </a:xfrm>
        </p:spPr>
        <p:txBody>
          <a:bodyPr anchor="b"/>
          <a:lstStyle>
            <a:lvl1pPr marL="0" indent="0">
              <a:buNone/>
              <a:defRPr sz="8200">
                <a:solidFill>
                  <a:schemeClr val="tx1">
                    <a:tint val="75000"/>
                  </a:schemeClr>
                </a:solidFill>
              </a:defRPr>
            </a:lvl1pPr>
            <a:lvl2pPr marL="1880543" indent="0">
              <a:buNone/>
              <a:defRPr sz="7400">
                <a:solidFill>
                  <a:schemeClr val="tx1">
                    <a:tint val="75000"/>
                  </a:schemeClr>
                </a:solidFill>
              </a:defRPr>
            </a:lvl2pPr>
            <a:lvl3pPr marL="3761086" indent="0">
              <a:buNone/>
              <a:defRPr sz="6600">
                <a:solidFill>
                  <a:schemeClr val="tx1">
                    <a:tint val="75000"/>
                  </a:schemeClr>
                </a:solidFill>
              </a:defRPr>
            </a:lvl3pPr>
            <a:lvl4pPr marL="5641630" indent="0">
              <a:buNone/>
              <a:defRPr sz="5800">
                <a:solidFill>
                  <a:schemeClr val="tx1">
                    <a:tint val="75000"/>
                  </a:schemeClr>
                </a:solidFill>
              </a:defRPr>
            </a:lvl4pPr>
            <a:lvl5pPr marL="7522173" indent="0">
              <a:buNone/>
              <a:defRPr sz="5800">
                <a:solidFill>
                  <a:schemeClr val="tx1">
                    <a:tint val="75000"/>
                  </a:schemeClr>
                </a:solidFill>
              </a:defRPr>
            </a:lvl5pPr>
            <a:lvl6pPr marL="9402716" indent="0">
              <a:buNone/>
              <a:defRPr sz="5800">
                <a:solidFill>
                  <a:schemeClr val="tx1">
                    <a:tint val="75000"/>
                  </a:schemeClr>
                </a:solidFill>
              </a:defRPr>
            </a:lvl6pPr>
            <a:lvl7pPr marL="11283259" indent="0">
              <a:buNone/>
              <a:defRPr sz="5800">
                <a:solidFill>
                  <a:schemeClr val="tx1">
                    <a:tint val="75000"/>
                  </a:schemeClr>
                </a:solidFill>
              </a:defRPr>
            </a:lvl7pPr>
            <a:lvl8pPr marL="13163803" indent="0">
              <a:buNone/>
              <a:defRPr sz="5800">
                <a:solidFill>
                  <a:schemeClr val="tx1">
                    <a:tint val="75000"/>
                  </a:schemeClr>
                </a:solidFill>
              </a:defRPr>
            </a:lvl8pPr>
            <a:lvl9pPr marL="15044346"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C75126-CF0B-1449-BE95-4627E3DAEB20}" type="datetimeFigureOut">
              <a:rPr lang="en-US" smtClean="0"/>
              <a:t>8/27/14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A1C0F1-3B8C-8549-8BDB-61E1A7C795A5}" type="slidenum">
              <a:rPr lang="en-US" smtClean="0"/>
              <a:t>‹#›</a:t>
            </a:fld>
            <a:endParaRPr lang="en-US" dirty="0"/>
          </a:p>
        </p:txBody>
      </p:sp>
    </p:spTree>
    <p:extLst>
      <p:ext uri="{BB962C8B-B14F-4D97-AF65-F5344CB8AC3E}">
        <p14:creationId xmlns:p14="http://schemas.microsoft.com/office/powerpoint/2010/main" val="1945945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6827527"/>
            <a:ext cx="16154400" cy="19310775"/>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592800" y="6827527"/>
            <a:ext cx="16154400" cy="19310775"/>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C75126-CF0B-1449-BE95-4627E3DAEB20}" type="datetimeFigureOut">
              <a:rPr lang="en-US" smtClean="0"/>
              <a:t>8/27/14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A1C0F1-3B8C-8549-8BDB-61E1A7C795A5}" type="slidenum">
              <a:rPr lang="en-US" smtClean="0"/>
              <a:t>‹#›</a:t>
            </a:fld>
            <a:endParaRPr lang="en-US" dirty="0"/>
          </a:p>
        </p:txBody>
      </p:sp>
    </p:spTree>
    <p:extLst>
      <p:ext uri="{BB962C8B-B14F-4D97-AF65-F5344CB8AC3E}">
        <p14:creationId xmlns:p14="http://schemas.microsoft.com/office/powerpoint/2010/main" val="3801011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800" y="6549816"/>
            <a:ext cx="16160752" cy="2729651"/>
          </a:xfrm>
        </p:spPr>
        <p:txBody>
          <a:bodyPr anchor="b"/>
          <a:lstStyle>
            <a:lvl1pPr marL="0" indent="0">
              <a:buNone/>
              <a:defRPr sz="9900" b="1"/>
            </a:lvl1pPr>
            <a:lvl2pPr marL="1880543" indent="0">
              <a:buNone/>
              <a:defRPr sz="8200" b="1"/>
            </a:lvl2pPr>
            <a:lvl3pPr marL="3761086" indent="0">
              <a:buNone/>
              <a:defRPr sz="7400" b="1"/>
            </a:lvl3pPr>
            <a:lvl4pPr marL="5641630" indent="0">
              <a:buNone/>
              <a:defRPr sz="6600" b="1"/>
            </a:lvl4pPr>
            <a:lvl5pPr marL="7522173" indent="0">
              <a:buNone/>
              <a:defRPr sz="6600" b="1"/>
            </a:lvl5pPr>
            <a:lvl6pPr marL="9402716" indent="0">
              <a:buNone/>
              <a:defRPr sz="6600" b="1"/>
            </a:lvl6pPr>
            <a:lvl7pPr marL="11283259" indent="0">
              <a:buNone/>
              <a:defRPr sz="6600" b="1"/>
            </a:lvl7pPr>
            <a:lvl8pPr marL="13163803" indent="0">
              <a:buNone/>
              <a:defRPr sz="6600" b="1"/>
            </a:lvl8pPr>
            <a:lvl9pPr marL="15044346"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1828800" y="9279467"/>
            <a:ext cx="16160752" cy="16858829"/>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106" y="6549816"/>
            <a:ext cx="16167100" cy="2729651"/>
          </a:xfrm>
        </p:spPr>
        <p:txBody>
          <a:bodyPr anchor="b"/>
          <a:lstStyle>
            <a:lvl1pPr marL="0" indent="0">
              <a:buNone/>
              <a:defRPr sz="9900" b="1"/>
            </a:lvl1pPr>
            <a:lvl2pPr marL="1880543" indent="0">
              <a:buNone/>
              <a:defRPr sz="8200" b="1"/>
            </a:lvl2pPr>
            <a:lvl3pPr marL="3761086" indent="0">
              <a:buNone/>
              <a:defRPr sz="7400" b="1"/>
            </a:lvl3pPr>
            <a:lvl4pPr marL="5641630" indent="0">
              <a:buNone/>
              <a:defRPr sz="6600" b="1"/>
            </a:lvl4pPr>
            <a:lvl5pPr marL="7522173" indent="0">
              <a:buNone/>
              <a:defRPr sz="6600" b="1"/>
            </a:lvl5pPr>
            <a:lvl6pPr marL="9402716" indent="0">
              <a:buNone/>
              <a:defRPr sz="6600" b="1"/>
            </a:lvl6pPr>
            <a:lvl7pPr marL="11283259" indent="0">
              <a:buNone/>
              <a:defRPr sz="6600" b="1"/>
            </a:lvl7pPr>
            <a:lvl8pPr marL="13163803" indent="0">
              <a:buNone/>
              <a:defRPr sz="6600" b="1"/>
            </a:lvl8pPr>
            <a:lvl9pPr marL="15044346"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18580106" y="9279467"/>
            <a:ext cx="16167100" cy="16858829"/>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C75126-CF0B-1449-BE95-4627E3DAEB20}" type="datetimeFigureOut">
              <a:rPr lang="en-US" smtClean="0"/>
              <a:t>8/27/14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A1C0F1-3B8C-8549-8BDB-61E1A7C795A5}" type="slidenum">
              <a:rPr lang="en-US" smtClean="0"/>
              <a:t>‹#›</a:t>
            </a:fld>
            <a:endParaRPr lang="en-US" dirty="0"/>
          </a:p>
        </p:txBody>
      </p:sp>
    </p:spTree>
    <p:extLst>
      <p:ext uri="{BB962C8B-B14F-4D97-AF65-F5344CB8AC3E}">
        <p14:creationId xmlns:p14="http://schemas.microsoft.com/office/powerpoint/2010/main" val="3113900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C75126-CF0B-1449-BE95-4627E3DAEB20}" type="datetimeFigureOut">
              <a:rPr lang="en-US" smtClean="0"/>
              <a:t>8/27/14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A1C0F1-3B8C-8549-8BDB-61E1A7C795A5}" type="slidenum">
              <a:rPr lang="en-US" smtClean="0"/>
              <a:t>‹#›</a:t>
            </a:fld>
            <a:endParaRPr lang="en-US" dirty="0"/>
          </a:p>
        </p:txBody>
      </p:sp>
    </p:spTree>
    <p:extLst>
      <p:ext uri="{BB962C8B-B14F-4D97-AF65-F5344CB8AC3E}">
        <p14:creationId xmlns:p14="http://schemas.microsoft.com/office/powerpoint/2010/main" val="643146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75126-CF0B-1449-BE95-4627E3DAEB20}" type="datetimeFigureOut">
              <a:rPr lang="en-US" smtClean="0"/>
              <a:t>8/27/14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EA1C0F1-3B8C-8549-8BDB-61E1A7C795A5}" type="slidenum">
              <a:rPr lang="en-US" smtClean="0"/>
              <a:t>‹#›</a:t>
            </a:fld>
            <a:endParaRPr lang="en-US" dirty="0"/>
          </a:p>
        </p:txBody>
      </p:sp>
    </p:spTree>
    <p:extLst>
      <p:ext uri="{BB962C8B-B14F-4D97-AF65-F5344CB8AC3E}">
        <p14:creationId xmlns:p14="http://schemas.microsoft.com/office/powerpoint/2010/main" val="296381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6" y="1165013"/>
            <a:ext cx="12033252" cy="4958080"/>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4300200" y="1165020"/>
            <a:ext cx="20447000" cy="24973282"/>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806" y="6123100"/>
            <a:ext cx="12033252" cy="20015202"/>
          </a:xfrm>
        </p:spPr>
        <p:txBody>
          <a:bodyPr/>
          <a:lstStyle>
            <a:lvl1pPr marL="0" indent="0">
              <a:buNone/>
              <a:defRPr sz="5800"/>
            </a:lvl1pPr>
            <a:lvl2pPr marL="1880543" indent="0">
              <a:buNone/>
              <a:defRPr sz="4900"/>
            </a:lvl2pPr>
            <a:lvl3pPr marL="3761086" indent="0">
              <a:buNone/>
              <a:defRPr sz="4100"/>
            </a:lvl3pPr>
            <a:lvl4pPr marL="5641630" indent="0">
              <a:buNone/>
              <a:defRPr sz="3700"/>
            </a:lvl4pPr>
            <a:lvl5pPr marL="7522173" indent="0">
              <a:buNone/>
              <a:defRPr sz="3700"/>
            </a:lvl5pPr>
            <a:lvl6pPr marL="9402716" indent="0">
              <a:buNone/>
              <a:defRPr sz="3700"/>
            </a:lvl6pPr>
            <a:lvl7pPr marL="11283259" indent="0">
              <a:buNone/>
              <a:defRPr sz="3700"/>
            </a:lvl7pPr>
            <a:lvl8pPr marL="13163803" indent="0">
              <a:buNone/>
              <a:defRPr sz="3700"/>
            </a:lvl8pPr>
            <a:lvl9pPr marL="15044346"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C75126-CF0B-1449-BE95-4627E3DAEB20}" type="datetimeFigureOut">
              <a:rPr lang="en-US" smtClean="0"/>
              <a:t>8/27/14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A1C0F1-3B8C-8549-8BDB-61E1A7C795A5}" type="slidenum">
              <a:rPr lang="en-US" smtClean="0"/>
              <a:t>‹#›</a:t>
            </a:fld>
            <a:endParaRPr lang="en-US" dirty="0"/>
          </a:p>
        </p:txBody>
      </p:sp>
    </p:spTree>
    <p:extLst>
      <p:ext uri="{BB962C8B-B14F-4D97-AF65-F5344CB8AC3E}">
        <p14:creationId xmlns:p14="http://schemas.microsoft.com/office/powerpoint/2010/main" val="2073106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2" y="20482560"/>
            <a:ext cx="21945600" cy="2418082"/>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7169152" y="2614507"/>
            <a:ext cx="21945600" cy="17556480"/>
          </a:xfrm>
        </p:spPr>
        <p:txBody>
          <a:bodyPr/>
          <a:lstStyle>
            <a:lvl1pPr marL="0" indent="0">
              <a:buNone/>
              <a:defRPr sz="13200"/>
            </a:lvl1pPr>
            <a:lvl2pPr marL="1880543" indent="0">
              <a:buNone/>
              <a:defRPr sz="11500"/>
            </a:lvl2pPr>
            <a:lvl3pPr marL="3761086" indent="0">
              <a:buNone/>
              <a:defRPr sz="9900"/>
            </a:lvl3pPr>
            <a:lvl4pPr marL="5641630" indent="0">
              <a:buNone/>
              <a:defRPr sz="8200"/>
            </a:lvl4pPr>
            <a:lvl5pPr marL="7522173" indent="0">
              <a:buNone/>
              <a:defRPr sz="8200"/>
            </a:lvl5pPr>
            <a:lvl6pPr marL="9402716" indent="0">
              <a:buNone/>
              <a:defRPr sz="8200"/>
            </a:lvl6pPr>
            <a:lvl7pPr marL="11283259" indent="0">
              <a:buNone/>
              <a:defRPr sz="8200"/>
            </a:lvl7pPr>
            <a:lvl8pPr marL="13163803" indent="0">
              <a:buNone/>
              <a:defRPr sz="8200"/>
            </a:lvl8pPr>
            <a:lvl9pPr marL="15044346" indent="0">
              <a:buNone/>
              <a:defRPr sz="8200"/>
            </a:lvl9pPr>
          </a:lstStyle>
          <a:p>
            <a:endParaRPr lang="en-US" dirty="0"/>
          </a:p>
        </p:txBody>
      </p:sp>
      <p:sp>
        <p:nvSpPr>
          <p:cNvPr id="4" name="Text Placeholder 3"/>
          <p:cNvSpPr>
            <a:spLocks noGrp="1"/>
          </p:cNvSpPr>
          <p:nvPr>
            <p:ph type="body" sz="half" idx="2"/>
          </p:nvPr>
        </p:nvSpPr>
        <p:spPr>
          <a:xfrm>
            <a:off x="7169152" y="22900642"/>
            <a:ext cx="21945600" cy="3434078"/>
          </a:xfrm>
        </p:spPr>
        <p:txBody>
          <a:bodyPr/>
          <a:lstStyle>
            <a:lvl1pPr marL="0" indent="0">
              <a:buNone/>
              <a:defRPr sz="5800"/>
            </a:lvl1pPr>
            <a:lvl2pPr marL="1880543" indent="0">
              <a:buNone/>
              <a:defRPr sz="4900"/>
            </a:lvl2pPr>
            <a:lvl3pPr marL="3761086" indent="0">
              <a:buNone/>
              <a:defRPr sz="4100"/>
            </a:lvl3pPr>
            <a:lvl4pPr marL="5641630" indent="0">
              <a:buNone/>
              <a:defRPr sz="3700"/>
            </a:lvl4pPr>
            <a:lvl5pPr marL="7522173" indent="0">
              <a:buNone/>
              <a:defRPr sz="3700"/>
            </a:lvl5pPr>
            <a:lvl6pPr marL="9402716" indent="0">
              <a:buNone/>
              <a:defRPr sz="3700"/>
            </a:lvl6pPr>
            <a:lvl7pPr marL="11283259" indent="0">
              <a:buNone/>
              <a:defRPr sz="3700"/>
            </a:lvl7pPr>
            <a:lvl8pPr marL="13163803" indent="0">
              <a:buNone/>
              <a:defRPr sz="3700"/>
            </a:lvl8pPr>
            <a:lvl9pPr marL="15044346"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C75126-CF0B-1449-BE95-4627E3DAEB20}" type="datetimeFigureOut">
              <a:rPr lang="en-US" smtClean="0"/>
              <a:t>8/27/14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A1C0F1-3B8C-8549-8BDB-61E1A7C795A5}" type="slidenum">
              <a:rPr lang="en-US" smtClean="0"/>
              <a:t>‹#›</a:t>
            </a:fld>
            <a:endParaRPr lang="en-US" dirty="0"/>
          </a:p>
        </p:txBody>
      </p:sp>
    </p:spTree>
    <p:extLst>
      <p:ext uri="{BB962C8B-B14F-4D97-AF65-F5344CB8AC3E}">
        <p14:creationId xmlns:p14="http://schemas.microsoft.com/office/powerpoint/2010/main" val="12395606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171789"/>
            <a:ext cx="32918400" cy="4876800"/>
          </a:xfrm>
          <a:prstGeom prst="rect">
            <a:avLst/>
          </a:prstGeom>
        </p:spPr>
        <p:txBody>
          <a:bodyPr vert="horz" lIns="376108" tIns="188056" rIns="376108" bIns="1880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828800" y="6827527"/>
            <a:ext cx="32918400" cy="19310775"/>
          </a:xfrm>
          <a:prstGeom prst="rect">
            <a:avLst/>
          </a:prstGeom>
        </p:spPr>
        <p:txBody>
          <a:bodyPr vert="horz" lIns="376108" tIns="188056" rIns="376108" bIns="1880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828800" y="27120433"/>
            <a:ext cx="8534400" cy="1557867"/>
          </a:xfrm>
          <a:prstGeom prst="rect">
            <a:avLst/>
          </a:prstGeom>
        </p:spPr>
        <p:txBody>
          <a:bodyPr vert="horz" lIns="376108" tIns="188056" rIns="376108" bIns="188056" rtlCol="0" anchor="ctr"/>
          <a:lstStyle>
            <a:lvl1pPr algn="l">
              <a:defRPr sz="4900">
                <a:solidFill>
                  <a:schemeClr val="tx1">
                    <a:tint val="75000"/>
                  </a:schemeClr>
                </a:solidFill>
              </a:defRPr>
            </a:lvl1pPr>
          </a:lstStyle>
          <a:p>
            <a:fld id="{06C75126-CF0B-1449-BE95-4627E3DAEB20}" type="datetimeFigureOut">
              <a:rPr lang="en-US" smtClean="0"/>
              <a:t>8/27/14</a:t>
            </a:fld>
            <a:endParaRPr lang="en-US" dirty="0"/>
          </a:p>
        </p:txBody>
      </p:sp>
      <p:sp>
        <p:nvSpPr>
          <p:cNvPr id="5" name="Footer Placeholder 4"/>
          <p:cNvSpPr>
            <a:spLocks noGrp="1"/>
          </p:cNvSpPr>
          <p:nvPr>
            <p:ph type="ftr" sz="quarter" idx="3"/>
          </p:nvPr>
        </p:nvSpPr>
        <p:spPr>
          <a:xfrm>
            <a:off x="12496800" y="27120433"/>
            <a:ext cx="11582400" cy="1557867"/>
          </a:xfrm>
          <a:prstGeom prst="rect">
            <a:avLst/>
          </a:prstGeom>
        </p:spPr>
        <p:txBody>
          <a:bodyPr vert="horz" lIns="376108" tIns="188056" rIns="376108" bIns="188056" rtlCol="0" anchor="ctr"/>
          <a:lstStyle>
            <a:lvl1pPr algn="ctr">
              <a:defRPr sz="4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6212800" y="27120433"/>
            <a:ext cx="8534400" cy="1557867"/>
          </a:xfrm>
          <a:prstGeom prst="rect">
            <a:avLst/>
          </a:prstGeom>
        </p:spPr>
        <p:txBody>
          <a:bodyPr vert="horz" lIns="376108" tIns="188056" rIns="376108" bIns="188056" rtlCol="0" anchor="ctr"/>
          <a:lstStyle>
            <a:lvl1pPr algn="r">
              <a:defRPr sz="4900">
                <a:solidFill>
                  <a:schemeClr val="tx1">
                    <a:tint val="75000"/>
                  </a:schemeClr>
                </a:solidFill>
              </a:defRPr>
            </a:lvl1pPr>
          </a:lstStyle>
          <a:p>
            <a:fld id="{7EA1C0F1-3B8C-8549-8BDB-61E1A7C795A5}" type="slidenum">
              <a:rPr lang="en-US" smtClean="0"/>
              <a:t>‹#›</a:t>
            </a:fld>
            <a:endParaRPr lang="en-US" dirty="0"/>
          </a:p>
        </p:txBody>
      </p:sp>
    </p:spTree>
    <p:extLst>
      <p:ext uri="{BB962C8B-B14F-4D97-AF65-F5344CB8AC3E}">
        <p14:creationId xmlns:p14="http://schemas.microsoft.com/office/powerpoint/2010/main" val="273447627"/>
      </p:ext>
    </p:extLst>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Lst>
  <p:txStyles>
    <p:titleStyle>
      <a:lvl1pPr algn="ctr" defTabSz="1880543" rtl="0" eaLnBrk="1" latinLnBrk="0" hangingPunct="1">
        <a:spcBef>
          <a:spcPct val="0"/>
        </a:spcBef>
        <a:buNone/>
        <a:defRPr sz="18100" kern="1200">
          <a:solidFill>
            <a:schemeClr val="tx1"/>
          </a:solidFill>
          <a:latin typeface="+mj-lt"/>
          <a:ea typeface="+mj-ea"/>
          <a:cs typeface="+mj-cs"/>
        </a:defRPr>
      </a:lvl1pPr>
    </p:titleStyle>
    <p:bodyStyle>
      <a:lvl1pPr marL="1410405" indent="-1410405" algn="l" defTabSz="1880543" rtl="0" eaLnBrk="1" latinLnBrk="0" hangingPunct="1">
        <a:spcBef>
          <a:spcPct val="20000"/>
        </a:spcBef>
        <a:buFont typeface="Arial"/>
        <a:buChar char="•"/>
        <a:defRPr sz="13200" kern="1200">
          <a:solidFill>
            <a:schemeClr val="tx1"/>
          </a:solidFill>
          <a:latin typeface="+mn-lt"/>
          <a:ea typeface="+mn-ea"/>
          <a:cs typeface="+mn-cs"/>
        </a:defRPr>
      </a:lvl1pPr>
      <a:lvl2pPr marL="3055884" indent="-1175341" algn="l" defTabSz="1880543" rtl="0" eaLnBrk="1" latinLnBrk="0" hangingPunct="1">
        <a:spcBef>
          <a:spcPct val="20000"/>
        </a:spcBef>
        <a:buFont typeface="Arial"/>
        <a:buChar char="–"/>
        <a:defRPr sz="11500" kern="1200">
          <a:solidFill>
            <a:schemeClr val="tx1"/>
          </a:solidFill>
          <a:latin typeface="+mn-lt"/>
          <a:ea typeface="+mn-ea"/>
          <a:cs typeface="+mn-cs"/>
        </a:defRPr>
      </a:lvl2pPr>
      <a:lvl3pPr marL="4701358" indent="-940272" algn="l" defTabSz="1880543" rtl="0" eaLnBrk="1" latinLnBrk="0" hangingPunct="1">
        <a:spcBef>
          <a:spcPct val="20000"/>
        </a:spcBef>
        <a:buFont typeface="Arial"/>
        <a:buChar char="•"/>
        <a:defRPr sz="9900" kern="1200">
          <a:solidFill>
            <a:schemeClr val="tx1"/>
          </a:solidFill>
          <a:latin typeface="+mn-lt"/>
          <a:ea typeface="+mn-ea"/>
          <a:cs typeface="+mn-cs"/>
        </a:defRPr>
      </a:lvl3pPr>
      <a:lvl4pPr marL="6581901" indent="-940272" algn="l" defTabSz="1880543" rtl="0" eaLnBrk="1" latinLnBrk="0" hangingPunct="1">
        <a:spcBef>
          <a:spcPct val="20000"/>
        </a:spcBef>
        <a:buFont typeface="Arial"/>
        <a:buChar char="–"/>
        <a:defRPr sz="8200" kern="1200">
          <a:solidFill>
            <a:schemeClr val="tx1"/>
          </a:solidFill>
          <a:latin typeface="+mn-lt"/>
          <a:ea typeface="+mn-ea"/>
          <a:cs typeface="+mn-cs"/>
        </a:defRPr>
      </a:lvl4pPr>
      <a:lvl5pPr marL="8462444" indent="-940272" algn="l" defTabSz="1880543" rtl="0" eaLnBrk="1" latinLnBrk="0" hangingPunct="1">
        <a:spcBef>
          <a:spcPct val="20000"/>
        </a:spcBef>
        <a:buFont typeface="Arial"/>
        <a:buChar char="»"/>
        <a:defRPr sz="8200" kern="1200">
          <a:solidFill>
            <a:schemeClr val="tx1"/>
          </a:solidFill>
          <a:latin typeface="+mn-lt"/>
          <a:ea typeface="+mn-ea"/>
          <a:cs typeface="+mn-cs"/>
        </a:defRPr>
      </a:lvl5pPr>
      <a:lvl6pPr marL="10342988" indent="-940272" algn="l" defTabSz="1880543" rtl="0" eaLnBrk="1" latinLnBrk="0" hangingPunct="1">
        <a:spcBef>
          <a:spcPct val="20000"/>
        </a:spcBef>
        <a:buFont typeface="Arial"/>
        <a:buChar char="•"/>
        <a:defRPr sz="8200" kern="1200">
          <a:solidFill>
            <a:schemeClr val="tx1"/>
          </a:solidFill>
          <a:latin typeface="+mn-lt"/>
          <a:ea typeface="+mn-ea"/>
          <a:cs typeface="+mn-cs"/>
        </a:defRPr>
      </a:lvl6pPr>
      <a:lvl7pPr marL="12223531" indent="-940272" algn="l" defTabSz="1880543" rtl="0" eaLnBrk="1" latinLnBrk="0" hangingPunct="1">
        <a:spcBef>
          <a:spcPct val="20000"/>
        </a:spcBef>
        <a:buFont typeface="Arial"/>
        <a:buChar char="•"/>
        <a:defRPr sz="8200" kern="1200">
          <a:solidFill>
            <a:schemeClr val="tx1"/>
          </a:solidFill>
          <a:latin typeface="+mn-lt"/>
          <a:ea typeface="+mn-ea"/>
          <a:cs typeface="+mn-cs"/>
        </a:defRPr>
      </a:lvl7pPr>
      <a:lvl8pPr marL="14104074" indent="-940272" algn="l" defTabSz="1880543" rtl="0" eaLnBrk="1" latinLnBrk="0" hangingPunct="1">
        <a:spcBef>
          <a:spcPct val="20000"/>
        </a:spcBef>
        <a:buFont typeface="Arial"/>
        <a:buChar char="•"/>
        <a:defRPr sz="8200" kern="1200">
          <a:solidFill>
            <a:schemeClr val="tx1"/>
          </a:solidFill>
          <a:latin typeface="+mn-lt"/>
          <a:ea typeface="+mn-ea"/>
          <a:cs typeface="+mn-cs"/>
        </a:defRPr>
      </a:lvl8pPr>
      <a:lvl9pPr marL="15984617" indent="-940272" algn="l" defTabSz="1880543" rtl="0" eaLnBrk="1" latinLnBrk="0" hangingPunct="1">
        <a:spcBef>
          <a:spcPct val="20000"/>
        </a:spcBef>
        <a:buFont typeface="Arial"/>
        <a:buChar char="•"/>
        <a:defRPr sz="8200" kern="1200">
          <a:solidFill>
            <a:schemeClr val="tx1"/>
          </a:solidFill>
          <a:latin typeface="+mn-lt"/>
          <a:ea typeface="+mn-ea"/>
          <a:cs typeface="+mn-cs"/>
        </a:defRPr>
      </a:lvl9pPr>
    </p:bodyStyle>
    <p:otherStyle>
      <a:defPPr>
        <a:defRPr lang="en-US"/>
      </a:defPPr>
      <a:lvl1pPr marL="0" algn="l" defTabSz="1880543" rtl="0" eaLnBrk="1" latinLnBrk="0" hangingPunct="1">
        <a:defRPr sz="7400" kern="1200">
          <a:solidFill>
            <a:schemeClr val="tx1"/>
          </a:solidFill>
          <a:latin typeface="+mn-lt"/>
          <a:ea typeface="+mn-ea"/>
          <a:cs typeface="+mn-cs"/>
        </a:defRPr>
      </a:lvl1pPr>
      <a:lvl2pPr marL="1880543" algn="l" defTabSz="1880543" rtl="0" eaLnBrk="1" latinLnBrk="0" hangingPunct="1">
        <a:defRPr sz="7400" kern="1200">
          <a:solidFill>
            <a:schemeClr val="tx1"/>
          </a:solidFill>
          <a:latin typeface="+mn-lt"/>
          <a:ea typeface="+mn-ea"/>
          <a:cs typeface="+mn-cs"/>
        </a:defRPr>
      </a:lvl2pPr>
      <a:lvl3pPr marL="3761086" algn="l" defTabSz="1880543" rtl="0" eaLnBrk="1" latinLnBrk="0" hangingPunct="1">
        <a:defRPr sz="7400" kern="1200">
          <a:solidFill>
            <a:schemeClr val="tx1"/>
          </a:solidFill>
          <a:latin typeface="+mn-lt"/>
          <a:ea typeface="+mn-ea"/>
          <a:cs typeface="+mn-cs"/>
        </a:defRPr>
      </a:lvl3pPr>
      <a:lvl4pPr marL="5641630" algn="l" defTabSz="1880543" rtl="0" eaLnBrk="1" latinLnBrk="0" hangingPunct="1">
        <a:defRPr sz="7400" kern="1200">
          <a:solidFill>
            <a:schemeClr val="tx1"/>
          </a:solidFill>
          <a:latin typeface="+mn-lt"/>
          <a:ea typeface="+mn-ea"/>
          <a:cs typeface="+mn-cs"/>
        </a:defRPr>
      </a:lvl4pPr>
      <a:lvl5pPr marL="7522173" algn="l" defTabSz="1880543" rtl="0" eaLnBrk="1" latinLnBrk="0" hangingPunct="1">
        <a:defRPr sz="7400" kern="1200">
          <a:solidFill>
            <a:schemeClr val="tx1"/>
          </a:solidFill>
          <a:latin typeface="+mn-lt"/>
          <a:ea typeface="+mn-ea"/>
          <a:cs typeface="+mn-cs"/>
        </a:defRPr>
      </a:lvl5pPr>
      <a:lvl6pPr marL="9402716" algn="l" defTabSz="1880543" rtl="0" eaLnBrk="1" latinLnBrk="0" hangingPunct="1">
        <a:defRPr sz="7400" kern="1200">
          <a:solidFill>
            <a:schemeClr val="tx1"/>
          </a:solidFill>
          <a:latin typeface="+mn-lt"/>
          <a:ea typeface="+mn-ea"/>
          <a:cs typeface="+mn-cs"/>
        </a:defRPr>
      </a:lvl6pPr>
      <a:lvl7pPr marL="11283259" algn="l" defTabSz="1880543" rtl="0" eaLnBrk="1" latinLnBrk="0" hangingPunct="1">
        <a:defRPr sz="7400" kern="1200">
          <a:solidFill>
            <a:schemeClr val="tx1"/>
          </a:solidFill>
          <a:latin typeface="+mn-lt"/>
          <a:ea typeface="+mn-ea"/>
          <a:cs typeface="+mn-cs"/>
        </a:defRPr>
      </a:lvl7pPr>
      <a:lvl8pPr marL="13163803" algn="l" defTabSz="1880543" rtl="0" eaLnBrk="1" latinLnBrk="0" hangingPunct="1">
        <a:defRPr sz="7400" kern="1200">
          <a:solidFill>
            <a:schemeClr val="tx1"/>
          </a:solidFill>
          <a:latin typeface="+mn-lt"/>
          <a:ea typeface="+mn-ea"/>
          <a:cs typeface="+mn-cs"/>
        </a:defRPr>
      </a:lvl8pPr>
      <a:lvl9pPr marL="15044346" algn="l" defTabSz="1880543"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chart" Target="../charts/chart4.xml"/><Relationship Id="rId7" Type="http://schemas.openxmlformats.org/officeDocument/2006/relationships/image" Target="../media/image1.png"/><Relationship Id="rId8" Type="http://schemas.openxmlformats.org/officeDocument/2006/relationships/image" Target="../media/image2.emf"/><Relationship Id="rId9" Type="http://schemas.openxmlformats.org/officeDocument/2006/relationships/hyperlink" Target="mailto:sekanaya@cs.indiana.edu" TargetMode="External"/><Relationship Id="rId10" Type="http://schemas.openxmlformats.org/officeDocument/2006/relationships/hyperlink" Target="mailto:gcf@indiana.edu" TargetMode="External"/><Relationship Id="rId11" Type="http://schemas.openxmlformats.org/officeDocument/2006/relationships/image" Target="../media/image3.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2" name="Chart 211"/>
          <p:cNvGraphicFramePr>
            <a:graphicFrameLocks/>
          </p:cNvGraphicFramePr>
          <p:nvPr>
            <p:extLst>
              <p:ext uri="{D42A27DB-BD31-4B8C-83A1-F6EECF244321}">
                <p14:modId xmlns:p14="http://schemas.microsoft.com/office/powerpoint/2010/main" val="335502886"/>
              </p:ext>
            </p:extLst>
          </p:nvPr>
        </p:nvGraphicFramePr>
        <p:xfrm>
          <a:off x="23087695" y="13862066"/>
          <a:ext cx="12933734" cy="7315200"/>
        </p:xfrm>
        <a:graphic>
          <a:graphicData uri="http://schemas.openxmlformats.org/drawingml/2006/chart">
            <c:chart xmlns:c="http://schemas.openxmlformats.org/drawingml/2006/chart" xmlns:r="http://schemas.openxmlformats.org/officeDocument/2006/relationships" r:id="rId3"/>
          </a:graphicData>
        </a:graphic>
      </p:graphicFrame>
      <p:sp>
        <p:nvSpPr>
          <p:cNvPr id="215" name="Rectangle 214"/>
          <p:cNvSpPr/>
          <p:nvPr/>
        </p:nvSpPr>
        <p:spPr>
          <a:xfrm>
            <a:off x="31183350" y="13906533"/>
            <a:ext cx="3392783" cy="17361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p>
        </p:txBody>
      </p:sp>
      <p:graphicFrame>
        <p:nvGraphicFramePr>
          <p:cNvPr id="120" name="Chart 119"/>
          <p:cNvGraphicFramePr>
            <a:graphicFrameLocks/>
          </p:cNvGraphicFramePr>
          <p:nvPr>
            <p:extLst>
              <p:ext uri="{D42A27DB-BD31-4B8C-83A1-F6EECF244321}">
                <p14:modId xmlns:p14="http://schemas.microsoft.com/office/powerpoint/2010/main" val="1940501848"/>
              </p:ext>
            </p:extLst>
          </p:nvPr>
        </p:nvGraphicFramePr>
        <p:xfrm>
          <a:off x="23132548" y="6430164"/>
          <a:ext cx="13102272" cy="7315200"/>
        </p:xfrm>
        <a:graphic>
          <a:graphicData uri="http://schemas.openxmlformats.org/drawingml/2006/chart">
            <c:chart xmlns:c="http://schemas.openxmlformats.org/drawingml/2006/chart" xmlns:r="http://schemas.openxmlformats.org/officeDocument/2006/relationships" r:id="rId4"/>
          </a:graphicData>
        </a:graphic>
      </p:graphicFrame>
      <p:sp>
        <p:nvSpPr>
          <p:cNvPr id="214" name="Rectangle 213"/>
          <p:cNvSpPr/>
          <p:nvPr/>
        </p:nvSpPr>
        <p:spPr>
          <a:xfrm>
            <a:off x="30630518" y="5724445"/>
            <a:ext cx="3392783" cy="277916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p>
        </p:txBody>
      </p:sp>
      <p:graphicFrame>
        <p:nvGraphicFramePr>
          <p:cNvPr id="115" name="Chart 114"/>
          <p:cNvGraphicFramePr>
            <a:graphicFrameLocks/>
          </p:cNvGraphicFramePr>
          <p:nvPr>
            <p:extLst>
              <p:ext uri="{D42A27DB-BD31-4B8C-83A1-F6EECF244321}">
                <p14:modId xmlns:p14="http://schemas.microsoft.com/office/powerpoint/2010/main" val="3945262879"/>
              </p:ext>
            </p:extLst>
          </p:nvPr>
        </p:nvGraphicFramePr>
        <p:xfrm>
          <a:off x="10027361" y="6863891"/>
          <a:ext cx="12555347" cy="7315200"/>
        </p:xfrm>
        <a:graphic>
          <a:graphicData uri="http://schemas.openxmlformats.org/drawingml/2006/chart">
            <c:chart xmlns:c="http://schemas.openxmlformats.org/drawingml/2006/chart" xmlns:r="http://schemas.openxmlformats.org/officeDocument/2006/relationships" r:id="rId5"/>
          </a:graphicData>
        </a:graphic>
      </p:graphicFrame>
      <p:sp>
        <p:nvSpPr>
          <p:cNvPr id="213" name="Rectangle 212"/>
          <p:cNvSpPr/>
          <p:nvPr/>
        </p:nvSpPr>
        <p:spPr>
          <a:xfrm>
            <a:off x="17440451" y="5744623"/>
            <a:ext cx="3209760" cy="296371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130" name="Chart 129"/>
          <p:cNvGraphicFramePr>
            <a:graphicFrameLocks/>
          </p:cNvGraphicFramePr>
          <p:nvPr>
            <p:extLst>
              <p:ext uri="{D42A27DB-BD31-4B8C-83A1-F6EECF244321}">
                <p14:modId xmlns:p14="http://schemas.microsoft.com/office/powerpoint/2010/main" val="634708334"/>
              </p:ext>
            </p:extLst>
          </p:nvPr>
        </p:nvGraphicFramePr>
        <p:xfrm>
          <a:off x="10329500" y="13902039"/>
          <a:ext cx="12390256" cy="7315200"/>
        </p:xfrm>
        <a:graphic>
          <a:graphicData uri="http://schemas.openxmlformats.org/drawingml/2006/chart">
            <c:chart xmlns:c="http://schemas.openxmlformats.org/drawingml/2006/chart" xmlns:r="http://schemas.openxmlformats.org/officeDocument/2006/relationships" r:id="rId6"/>
          </a:graphicData>
        </a:graphic>
      </p:graphicFrame>
      <p:sp>
        <p:nvSpPr>
          <p:cNvPr id="41" name="Rectangle 40"/>
          <p:cNvSpPr/>
          <p:nvPr/>
        </p:nvSpPr>
        <p:spPr>
          <a:xfrm>
            <a:off x="17382345" y="13593459"/>
            <a:ext cx="3209760" cy="296371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Screen Shot 2014-07-04 at 4.13.59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V="1">
            <a:off x="0" y="-1"/>
            <a:ext cx="36576000" cy="4277992"/>
          </a:xfrm>
          <a:prstGeom prst="rect">
            <a:avLst/>
          </a:prstGeom>
        </p:spPr>
      </p:pic>
      <p:sp>
        <p:nvSpPr>
          <p:cNvPr id="4" name="Rectangle 3"/>
          <p:cNvSpPr/>
          <p:nvPr/>
        </p:nvSpPr>
        <p:spPr>
          <a:xfrm>
            <a:off x="0" y="0"/>
            <a:ext cx="36576000" cy="4277991"/>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xtBox 16"/>
          <p:cNvSpPr txBox="1"/>
          <p:nvPr/>
        </p:nvSpPr>
        <p:spPr>
          <a:xfrm>
            <a:off x="674668" y="259345"/>
            <a:ext cx="29880243" cy="1508105"/>
          </a:xfrm>
          <a:prstGeom prst="rect">
            <a:avLst/>
          </a:prstGeom>
          <a:noFill/>
        </p:spPr>
        <p:txBody>
          <a:bodyPr wrap="square" rtlCol="0">
            <a:spAutoFit/>
          </a:bodyPr>
          <a:lstStyle/>
          <a:p>
            <a:r>
              <a:rPr lang="en-US" sz="9200" b="1" spc="200" dirty="0" smtClean="0">
                <a:ln w="18415" cmpd="sng">
                  <a:noFill/>
                  <a:prstDash val="solid"/>
                </a:ln>
                <a:solidFill>
                  <a:schemeClr val="bg1"/>
                </a:solidFill>
                <a:latin typeface="+mj-lt"/>
                <a:cs typeface="Arial Rounded MT Bold"/>
              </a:rPr>
              <a:t>Evaluating the Performance of MPI Java in FutureGrid</a:t>
            </a:r>
            <a:endParaRPr lang="en-US" sz="9200" b="1" spc="200" dirty="0">
              <a:ln w="18415" cmpd="sng">
                <a:noFill/>
                <a:prstDash val="solid"/>
              </a:ln>
              <a:solidFill>
                <a:schemeClr val="bg1"/>
              </a:solidFill>
              <a:latin typeface="+mj-lt"/>
              <a:cs typeface="Arial Rounded MT Bold"/>
            </a:endParaRPr>
          </a:p>
        </p:txBody>
      </p:sp>
      <p:sp>
        <p:nvSpPr>
          <p:cNvPr id="18" name="TextBox 17"/>
          <p:cNvSpPr txBox="1"/>
          <p:nvPr/>
        </p:nvSpPr>
        <p:spPr>
          <a:xfrm>
            <a:off x="756797" y="1747102"/>
            <a:ext cx="28071442" cy="2185214"/>
          </a:xfrm>
          <a:prstGeom prst="rect">
            <a:avLst/>
          </a:prstGeom>
          <a:noFill/>
        </p:spPr>
        <p:txBody>
          <a:bodyPr wrap="square" rtlCol="0">
            <a:spAutoFit/>
          </a:bodyPr>
          <a:lstStyle/>
          <a:p>
            <a:r>
              <a:rPr lang="en-US" sz="5600" dirty="0" smtClean="0">
                <a:solidFill>
                  <a:schemeClr val="bg1"/>
                </a:solidFill>
              </a:rPr>
              <a:t>Nigel Pugh</a:t>
            </a:r>
            <a:r>
              <a:rPr lang="en-US" sz="5600" baseline="30000" dirty="0" smtClean="0">
                <a:solidFill>
                  <a:schemeClr val="bg1"/>
                </a:solidFill>
              </a:rPr>
              <a:t>2</a:t>
            </a:r>
            <a:r>
              <a:rPr lang="en-US" sz="5600" dirty="0" smtClean="0">
                <a:solidFill>
                  <a:schemeClr val="bg1"/>
                </a:solidFill>
              </a:rPr>
              <a:t>, Tori Wilbon</a:t>
            </a:r>
            <a:r>
              <a:rPr lang="en-US" sz="5600" baseline="30000" dirty="0" smtClean="0">
                <a:solidFill>
                  <a:schemeClr val="bg1"/>
                </a:solidFill>
              </a:rPr>
              <a:t>2</a:t>
            </a:r>
            <a:r>
              <a:rPr lang="en-US" sz="5600" dirty="0" smtClean="0">
                <a:solidFill>
                  <a:schemeClr val="bg1"/>
                </a:solidFill>
              </a:rPr>
              <a:t>, Saliya Ekanayake</a:t>
            </a:r>
            <a:r>
              <a:rPr lang="en-US" sz="5600" baseline="30000" dirty="0" smtClean="0">
                <a:solidFill>
                  <a:schemeClr val="bg1"/>
                </a:solidFill>
              </a:rPr>
              <a:t>1</a:t>
            </a:r>
            <a:endParaRPr lang="en-US" sz="5600" dirty="0" smtClean="0">
              <a:solidFill>
                <a:schemeClr val="bg1"/>
              </a:solidFill>
            </a:endParaRPr>
          </a:p>
          <a:p>
            <a:r>
              <a:rPr lang="en-US" sz="4000" baseline="30000" dirty="0" smtClean="0">
                <a:solidFill>
                  <a:schemeClr val="bg1"/>
                </a:solidFill>
              </a:rPr>
              <a:t>1 </a:t>
            </a:r>
            <a:r>
              <a:rPr lang="en-US" sz="4000" dirty="0" smtClean="0">
                <a:solidFill>
                  <a:schemeClr val="bg1"/>
                </a:solidFill>
              </a:rPr>
              <a:t>Indiana University</a:t>
            </a:r>
          </a:p>
          <a:p>
            <a:r>
              <a:rPr lang="en-US" sz="4000" baseline="30000" dirty="0" smtClean="0">
                <a:solidFill>
                  <a:schemeClr val="bg1"/>
                </a:solidFill>
              </a:rPr>
              <a:t>2 </a:t>
            </a:r>
            <a:r>
              <a:rPr lang="en-US" sz="4000" dirty="0" smtClean="0">
                <a:solidFill>
                  <a:schemeClr val="bg1"/>
                </a:solidFill>
              </a:rPr>
              <a:t>Elizabeth City State University</a:t>
            </a:r>
            <a:endParaRPr lang="en-US" sz="4000" dirty="0">
              <a:solidFill>
                <a:schemeClr val="bg1"/>
              </a:solidFill>
            </a:endParaRPr>
          </a:p>
        </p:txBody>
      </p:sp>
      <p:grpSp>
        <p:nvGrpSpPr>
          <p:cNvPr id="11" name="Group 10"/>
          <p:cNvGrpSpPr/>
          <p:nvPr/>
        </p:nvGrpSpPr>
        <p:grpSpPr>
          <a:xfrm>
            <a:off x="403699" y="4677605"/>
            <a:ext cx="9280600" cy="1000400"/>
            <a:chOff x="674668" y="4873547"/>
            <a:chExt cx="8421336" cy="1000400"/>
          </a:xfrm>
        </p:grpSpPr>
        <p:pic>
          <p:nvPicPr>
            <p:cNvPr id="40" name="Picture 39" descr="Screen Shot 2014-07-04 at 4.13.59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V="1">
              <a:off x="674668" y="4873547"/>
              <a:ext cx="8421336" cy="1000400"/>
            </a:xfrm>
            <a:prstGeom prst="rect">
              <a:avLst/>
            </a:prstGeom>
          </p:spPr>
        </p:pic>
        <p:sp>
          <p:nvSpPr>
            <p:cNvPr id="20" name="TextBox 19"/>
            <p:cNvSpPr txBox="1"/>
            <p:nvPr/>
          </p:nvSpPr>
          <p:spPr>
            <a:xfrm>
              <a:off x="674668" y="4932194"/>
              <a:ext cx="8421336" cy="892552"/>
            </a:xfrm>
            <a:prstGeom prst="rect">
              <a:avLst/>
            </a:prstGeom>
            <a:noFill/>
            <a:ln>
              <a:noFill/>
            </a:ln>
          </p:spPr>
          <p:txBody>
            <a:bodyPr wrap="square" rtlCol="0">
              <a:spAutoFit/>
            </a:bodyPr>
            <a:lstStyle/>
            <a:p>
              <a:r>
                <a:rPr lang="en-US" sz="5200" b="1" spc="600" dirty="0" smtClean="0">
                  <a:solidFill>
                    <a:schemeClr val="bg1"/>
                  </a:solidFill>
                </a:rPr>
                <a:t> Abstract</a:t>
              </a:r>
            </a:p>
          </p:txBody>
        </p:sp>
      </p:grpSp>
      <p:sp>
        <p:nvSpPr>
          <p:cNvPr id="28" name="TextBox 27"/>
          <p:cNvSpPr txBox="1"/>
          <p:nvPr/>
        </p:nvSpPr>
        <p:spPr>
          <a:xfrm>
            <a:off x="992544" y="5876460"/>
            <a:ext cx="8691755" cy="8402300"/>
          </a:xfrm>
          <a:prstGeom prst="rect">
            <a:avLst/>
          </a:prstGeom>
          <a:noFill/>
          <a:ln>
            <a:noFill/>
          </a:ln>
        </p:spPr>
        <p:txBody>
          <a:bodyPr wrap="square" rtlCol="0">
            <a:spAutoFit/>
          </a:bodyPr>
          <a:lstStyle/>
          <a:p>
            <a:r>
              <a:rPr lang="en-US" sz="3600" dirty="0" smtClean="0"/>
              <a:t>Message </a:t>
            </a:r>
            <a:r>
              <a:rPr lang="en-US" sz="3600" dirty="0"/>
              <a:t>Passage Interface (MPI) has been </a:t>
            </a:r>
            <a:r>
              <a:rPr lang="en-US" sz="3600" dirty="0" smtClean="0"/>
              <a:t>popular in developing tightly </a:t>
            </a:r>
            <a:r>
              <a:rPr lang="en-US" sz="3600" dirty="0"/>
              <a:t>coupled parallel </a:t>
            </a:r>
            <a:r>
              <a:rPr lang="en-US" sz="3600" dirty="0" smtClean="0"/>
              <a:t>applications in the high </a:t>
            </a:r>
            <a:r>
              <a:rPr lang="en-US" sz="3600" dirty="0"/>
              <a:t>p</a:t>
            </a:r>
            <a:r>
              <a:rPr lang="en-US" sz="3600" dirty="0" smtClean="0"/>
              <a:t>erformance </a:t>
            </a:r>
            <a:r>
              <a:rPr lang="en-US" sz="3600" dirty="0"/>
              <a:t>c</a:t>
            </a:r>
            <a:r>
              <a:rPr lang="en-US" sz="3600" dirty="0" smtClean="0"/>
              <a:t>omputing </a:t>
            </a:r>
            <a:r>
              <a:rPr lang="en-US" sz="3600" dirty="0"/>
              <a:t>(HPC) </a:t>
            </a:r>
            <a:r>
              <a:rPr lang="en-US" sz="3600" dirty="0" smtClean="0"/>
              <a:t>domain. The </a:t>
            </a:r>
            <a:r>
              <a:rPr lang="en-US" sz="3600" dirty="0"/>
              <a:t>majority of such applications are based on either C, C++ or Fortran. The recent advancement in </a:t>
            </a:r>
            <a:r>
              <a:rPr lang="en-US" sz="3600" dirty="0" smtClean="0"/>
              <a:t>big </a:t>
            </a:r>
            <a:r>
              <a:rPr lang="en-US" sz="3600" dirty="0"/>
              <a:t>data, however, has brought attention towards Java. Effort has also been put on Java's support for HPC with flavors of MPI such as OpenMPI Java and FastMPJ. We evaluate these against native C based MPI on a set of </a:t>
            </a:r>
            <a:r>
              <a:rPr lang="en-US" sz="3600" dirty="0" smtClean="0"/>
              <a:t>standard micro-benchmarks </a:t>
            </a:r>
            <a:r>
              <a:rPr lang="en-US" sz="3600" dirty="0"/>
              <a:t>from </a:t>
            </a:r>
            <a:r>
              <a:rPr lang="en-US" sz="3600" dirty="0" smtClean="0"/>
              <a:t>Ohio </a:t>
            </a:r>
            <a:r>
              <a:rPr lang="en-US" sz="3600" dirty="0"/>
              <a:t>State University. The results show a promising future with Java and MPI for HPC applications.</a:t>
            </a:r>
            <a:endParaRPr lang="en-US" sz="3600" dirty="0">
              <a:effectLst/>
            </a:endParaRPr>
          </a:p>
        </p:txBody>
      </p:sp>
      <p:pic>
        <p:nvPicPr>
          <p:cNvPr id="3" name="Picture 2" descr="iu_tab.pdf"/>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746110" y="639343"/>
            <a:ext cx="2856551" cy="3323987"/>
          </a:xfrm>
          <a:prstGeom prst="rect">
            <a:avLst/>
          </a:prstGeom>
        </p:spPr>
      </p:pic>
      <p:grpSp>
        <p:nvGrpSpPr>
          <p:cNvPr id="52" name="Group 51"/>
          <p:cNvGrpSpPr/>
          <p:nvPr/>
        </p:nvGrpSpPr>
        <p:grpSpPr>
          <a:xfrm>
            <a:off x="576697" y="14631063"/>
            <a:ext cx="9107602" cy="1000400"/>
            <a:chOff x="674668" y="4873547"/>
            <a:chExt cx="8445828" cy="1000400"/>
          </a:xfrm>
        </p:grpSpPr>
        <p:pic>
          <p:nvPicPr>
            <p:cNvPr id="53" name="Picture 52" descr="Screen Shot 2014-07-04 at 4.13.59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V="1">
              <a:off x="674668" y="4873547"/>
              <a:ext cx="8421336" cy="1000400"/>
            </a:xfrm>
            <a:prstGeom prst="rect">
              <a:avLst/>
            </a:prstGeom>
          </p:spPr>
        </p:pic>
        <p:sp>
          <p:nvSpPr>
            <p:cNvPr id="54" name="TextBox 53"/>
            <p:cNvSpPr txBox="1"/>
            <p:nvPr/>
          </p:nvSpPr>
          <p:spPr>
            <a:xfrm>
              <a:off x="699160" y="4957807"/>
              <a:ext cx="8421336" cy="830997"/>
            </a:xfrm>
            <a:prstGeom prst="rect">
              <a:avLst/>
            </a:prstGeom>
            <a:noFill/>
            <a:ln>
              <a:noFill/>
            </a:ln>
          </p:spPr>
          <p:txBody>
            <a:bodyPr wrap="square" rtlCol="0">
              <a:spAutoFit/>
            </a:bodyPr>
            <a:lstStyle/>
            <a:p>
              <a:r>
                <a:rPr lang="en-US" sz="4800" b="1" spc="300" dirty="0">
                  <a:solidFill>
                    <a:schemeClr val="bg1"/>
                  </a:solidFill>
                </a:rPr>
                <a:t> </a:t>
              </a:r>
              <a:r>
                <a:rPr lang="en-US" sz="4800" b="1" spc="300" dirty="0" smtClean="0">
                  <a:solidFill>
                    <a:schemeClr val="bg1"/>
                  </a:solidFill>
                </a:rPr>
                <a:t>Introduction</a:t>
              </a:r>
            </a:p>
          </p:txBody>
        </p:sp>
      </p:grpSp>
      <p:sp>
        <p:nvSpPr>
          <p:cNvPr id="55" name="TextBox 54"/>
          <p:cNvSpPr txBox="1"/>
          <p:nvPr/>
        </p:nvSpPr>
        <p:spPr>
          <a:xfrm>
            <a:off x="576697" y="15972815"/>
            <a:ext cx="9253687" cy="5531386"/>
          </a:xfrm>
          <a:prstGeom prst="rect">
            <a:avLst/>
          </a:prstGeom>
          <a:noFill/>
          <a:ln>
            <a:noFill/>
          </a:ln>
        </p:spPr>
        <p:txBody>
          <a:bodyPr wrap="square" rtlCol="0">
            <a:spAutoFit/>
          </a:bodyPr>
          <a:lstStyle/>
          <a:p>
            <a:r>
              <a:rPr lang="en-US" sz="3200" dirty="0" smtClean="0"/>
              <a:t>This study serves as a proof of concept that Java based MPI communications can perform close to native implementations. We evaluate two MPI Java versions – OpenMPI [1] Java and FastMPJ [2] – against native OpenMPI. FastMPJ is a pure Java implementations whereas OpenMPI Java is a Java binding for the native OpenMPI. Our evaluations are based on benchmarking MPI kernel operations following the standard Ohio State University (OSU) Micro-Benchmark suite [3]. A detailed study extending this work is available at [4].</a:t>
            </a:r>
          </a:p>
          <a:p>
            <a:pPr>
              <a:lnSpc>
                <a:spcPct val="110000"/>
              </a:lnSpc>
            </a:pPr>
            <a:endParaRPr lang="en-US" sz="3200" dirty="0" smtClean="0"/>
          </a:p>
        </p:txBody>
      </p:sp>
      <p:sp>
        <p:nvSpPr>
          <p:cNvPr id="79" name="TextBox 78"/>
          <p:cNvSpPr txBox="1"/>
          <p:nvPr/>
        </p:nvSpPr>
        <p:spPr>
          <a:xfrm>
            <a:off x="10329500" y="22742915"/>
            <a:ext cx="12834584" cy="4031873"/>
          </a:xfrm>
          <a:prstGeom prst="rect">
            <a:avLst/>
          </a:prstGeom>
          <a:noFill/>
          <a:ln>
            <a:noFill/>
          </a:ln>
        </p:spPr>
        <p:txBody>
          <a:bodyPr wrap="square" rtlCol="0">
            <a:spAutoFit/>
          </a:bodyPr>
          <a:lstStyle/>
          <a:p>
            <a:r>
              <a:rPr lang="en-US" sz="3200" dirty="0"/>
              <a:t>We like to express our gratitude to Dr. Geoffrey Fox for giving us the opportunity to work in his lab this summer. </a:t>
            </a:r>
            <a:r>
              <a:rPr lang="en-US" sz="3200" dirty="0" smtClean="0"/>
              <a:t>We </a:t>
            </a:r>
            <a:r>
              <a:rPr lang="en-US" sz="3200" dirty="0"/>
              <a:t>also would like to thank the School of Informatics at Indiana University Bloomington and the IU-SROC </a:t>
            </a:r>
            <a:r>
              <a:rPr lang="en-US" sz="3200" dirty="0" smtClean="0"/>
              <a:t>Director </a:t>
            </a:r>
            <a:r>
              <a:rPr lang="en-US" sz="3200" dirty="0"/>
              <a:t>Dr. Lamara Warren. We are equally </a:t>
            </a:r>
            <a:r>
              <a:rPr lang="en-US" sz="3200" dirty="0" smtClean="0"/>
              <a:t>thankful Dr. </a:t>
            </a:r>
            <a:r>
              <a:rPr lang="en-US" sz="3200" dirty="0"/>
              <a:t>Guillermo López Taboada for giving us </a:t>
            </a:r>
            <a:r>
              <a:rPr lang="en-US" sz="3200" dirty="0" smtClean="0"/>
              <a:t>commercially </a:t>
            </a:r>
            <a:r>
              <a:rPr lang="en-US" sz="3200" dirty="0"/>
              <a:t>available </a:t>
            </a:r>
            <a:r>
              <a:rPr lang="en-US" sz="3200" dirty="0" smtClean="0"/>
              <a:t>FastMPJ. This </a:t>
            </a:r>
            <a:r>
              <a:rPr lang="en-US" sz="3200" dirty="0"/>
              <a:t>material is based upon work supported in part by the National Science Foundation under Grant No. 0910812.</a:t>
            </a:r>
          </a:p>
          <a:p>
            <a:endParaRPr lang="en-US" sz="3200" dirty="0"/>
          </a:p>
        </p:txBody>
      </p:sp>
      <p:sp>
        <p:nvSpPr>
          <p:cNvPr id="83" name="TextBox 82"/>
          <p:cNvSpPr txBox="1"/>
          <p:nvPr/>
        </p:nvSpPr>
        <p:spPr>
          <a:xfrm>
            <a:off x="23775630" y="22848832"/>
            <a:ext cx="12245799" cy="6124754"/>
          </a:xfrm>
          <a:prstGeom prst="rect">
            <a:avLst/>
          </a:prstGeom>
          <a:noFill/>
          <a:ln>
            <a:noFill/>
          </a:ln>
        </p:spPr>
        <p:txBody>
          <a:bodyPr wrap="square" rtlCol="0">
            <a:spAutoFit/>
          </a:bodyPr>
          <a:lstStyle/>
          <a:p>
            <a:r>
              <a:rPr lang="en-US" sz="2800" dirty="0"/>
              <a:t>[1] Gabriel, E., Fagg, G., Bosilca, G., Angskun, T., Dongarra, J., Squyres, J., Sahay, V., Kambadur, P., Barrett, B., Lumsdaine, A., Castain, R., Daniel, D., Graham, R. and Woodall, T. </a:t>
            </a:r>
            <a:r>
              <a:rPr lang="en-US" sz="2800" i="1" dirty="0"/>
              <a:t>Open MPI: Goals, Concept, and Design of a Next Generation MPI Implementation</a:t>
            </a:r>
            <a:r>
              <a:rPr lang="en-US" sz="2800" dirty="0"/>
              <a:t>. Springer Berlin Heidelberg, City, 2004.</a:t>
            </a:r>
          </a:p>
          <a:p>
            <a:r>
              <a:rPr lang="en-US" sz="2800" dirty="0"/>
              <a:t>[2] Expósito, R., Ramos, S., Taboada, G., Touriño, J. and Doallo, R. FastMPJ: a scalable and efficient Java message-passing library. </a:t>
            </a:r>
            <a:r>
              <a:rPr lang="en-US" sz="2800" i="1" dirty="0"/>
              <a:t>Cluster Computing</a:t>
            </a:r>
            <a:r>
              <a:rPr lang="en-US" sz="2800" dirty="0"/>
              <a:t>(2014/02/06 2014), 1-20.</a:t>
            </a:r>
          </a:p>
          <a:p>
            <a:r>
              <a:rPr lang="en-US" sz="2800" dirty="0"/>
              <a:t>[3] Laboratory, T. O. S. U. s. N.-B. C. and (NBCL) </a:t>
            </a:r>
            <a:r>
              <a:rPr lang="en-US" sz="2800" i="1" dirty="0"/>
              <a:t>OMB (OSU Micro-Benchmarks)</a:t>
            </a:r>
            <a:r>
              <a:rPr lang="en-US" sz="2800" dirty="0"/>
              <a:t>. City.</a:t>
            </a:r>
          </a:p>
          <a:p>
            <a:r>
              <a:rPr lang="en-US" sz="2800" dirty="0"/>
              <a:t>[4] Ekanayake, S. </a:t>
            </a:r>
            <a:r>
              <a:rPr lang="en-US" sz="2800" i="1" dirty="0"/>
              <a:t>Evaluation of Java Message Passing in High Performance Data Analytics</a:t>
            </a:r>
            <a:r>
              <a:rPr lang="en-US" sz="2800" dirty="0"/>
              <a:t>. City, 2014</a:t>
            </a:r>
            <a:r>
              <a:rPr lang="en-US" sz="2800" dirty="0" smtClean="0"/>
              <a:t>.</a:t>
            </a:r>
          </a:p>
          <a:p>
            <a:r>
              <a:rPr lang="en-US" sz="2800" dirty="0" smtClean="0"/>
              <a:t>[5] </a:t>
            </a:r>
            <a:r>
              <a:rPr lang="en-US" sz="2800" dirty="0"/>
              <a:t>von </a:t>
            </a:r>
            <a:r>
              <a:rPr lang="en-US" sz="2800" dirty="0" err="1"/>
              <a:t>Laszewski</a:t>
            </a:r>
            <a:r>
              <a:rPr lang="en-US" sz="2800" dirty="0"/>
              <a:t>, G.; Fox, G. C.; Wang, F.; </a:t>
            </a:r>
            <a:r>
              <a:rPr lang="en-US" sz="2800" dirty="0" err="1"/>
              <a:t>Younge</a:t>
            </a:r>
            <a:r>
              <a:rPr lang="en-US" sz="2800" dirty="0"/>
              <a:t>, A. J.; </a:t>
            </a:r>
            <a:r>
              <a:rPr lang="en-US" sz="2800" dirty="0" err="1"/>
              <a:t>Kulshrestha</a:t>
            </a:r>
            <a:r>
              <a:rPr lang="en-US" sz="2800" dirty="0"/>
              <a:t>; Pike, G. G.; Smith, W.; </a:t>
            </a:r>
            <a:r>
              <a:rPr lang="en-US" sz="2800" dirty="0" err="1"/>
              <a:t>Voeckler</a:t>
            </a:r>
            <a:r>
              <a:rPr lang="en-US" sz="2800" dirty="0"/>
              <a:t>, J.; </a:t>
            </a:r>
            <a:r>
              <a:rPr lang="en-US" sz="2800" dirty="0" err="1"/>
              <a:t>Figueiredo</a:t>
            </a:r>
            <a:r>
              <a:rPr lang="en-US" sz="2800" dirty="0"/>
              <a:t>, R. J.; Fortes, J.; </a:t>
            </a:r>
            <a:r>
              <a:rPr lang="en-US" sz="2800" dirty="0" err="1"/>
              <a:t>Keahey</a:t>
            </a:r>
            <a:r>
              <a:rPr lang="en-US" sz="2800" dirty="0"/>
              <a:t>, K. &amp; </a:t>
            </a:r>
            <a:r>
              <a:rPr lang="en-US" sz="2800" dirty="0" err="1"/>
              <a:t>Deelman</a:t>
            </a:r>
            <a:r>
              <a:rPr lang="en-US" sz="2800" dirty="0"/>
              <a:t>, E. Design of the </a:t>
            </a:r>
            <a:r>
              <a:rPr lang="en-US" sz="2800" dirty="0" err="1"/>
              <a:t>FutureGrid</a:t>
            </a:r>
            <a:r>
              <a:rPr lang="en-US" sz="2800" dirty="0"/>
              <a:t> Experiment Management Framework, Proceedings of Gateway Computing Environments 2010 (GCE2010) at SC10, IEEE, 2010</a:t>
            </a:r>
            <a:endParaRPr lang="en-US" sz="2800" dirty="0" smtClean="0"/>
          </a:p>
        </p:txBody>
      </p:sp>
      <p:sp>
        <p:nvSpPr>
          <p:cNvPr id="87" name="TextBox 86"/>
          <p:cNvSpPr txBox="1"/>
          <p:nvPr/>
        </p:nvSpPr>
        <p:spPr>
          <a:xfrm>
            <a:off x="10287106" y="27679009"/>
            <a:ext cx="15413774" cy="1077218"/>
          </a:xfrm>
          <a:prstGeom prst="rect">
            <a:avLst/>
          </a:prstGeom>
          <a:noFill/>
          <a:ln>
            <a:noFill/>
          </a:ln>
        </p:spPr>
        <p:txBody>
          <a:bodyPr wrap="square" rtlCol="0">
            <a:spAutoFit/>
          </a:bodyPr>
          <a:lstStyle/>
          <a:p>
            <a:r>
              <a:rPr lang="en-US" sz="3200" dirty="0" smtClean="0"/>
              <a:t>Saliya Ekanayake, Indiana University, </a:t>
            </a:r>
            <a:r>
              <a:rPr lang="en-US" sz="3200" dirty="0" smtClean="0">
                <a:hlinkClick r:id="rId9"/>
              </a:rPr>
              <a:t>sekanaya@cs.indiana.edu</a:t>
            </a:r>
            <a:endParaRPr lang="en-US" sz="3200" dirty="0" smtClean="0"/>
          </a:p>
          <a:p>
            <a:r>
              <a:rPr lang="en-US" sz="3200" dirty="0" smtClean="0"/>
              <a:t>Dr. Geoffrey Fox, Indiana University</a:t>
            </a:r>
            <a:r>
              <a:rPr lang="en-US" sz="3200" dirty="0"/>
              <a:t>, </a:t>
            </a:r>
            <a:r>
              <a:rPr lang="en-US" sz="3200" dirty="0" smtClean="0">
                <a:hlinkClick r:id="rId10"/>
              </a:rPr>
              <a:t>gcf@indiana.edu</a:t>
            </a:r>
            <a:endParaRPr lang="en-US" sz="3200" dirty="0" smtClean="0"/>
          </a:p>
        </p:txBody>
      </p:sp>
      <p:pic>
        <p:nvPicPr>
          <p:cNvPr id="2" name="Picture 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179927" y="982285"/>
            <a:ext cx="3385420" cy="2624819"/>
          </a:xfrm>
          <a:prstGeom prst="rect">
            <a:avLst/>
          </a:prstGeom>
        </p:spPr>
      </p:pic>
      <p:sp>
        <p:nvSpPr>
          <p:cNvPr id="8" name="Rectangle 7"/>
          <p:cNvSpPr/>
          <p:nvPr/>
        </p:nvSpPr>
        <p:spPr>
          <a:xfrm rot="5400000">
            <a:off x="-3489262" y="9787887"/>
            <a:ext cx="8503920" cy="118999"/>
          </a:xfrm>
          <a:prstGeom prst="rect">
            <a:avLst/>
          </a:prstGeom>
          <a:solidFill>
            <a:srgbClr val="A420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33" name="Group 132"/>
          <p:cNvGrpSpPr/>
          <p:nvPr/>
        </p:nvGrpSpPr>
        <p:grpSpPr>
          <a:xfrm>
            <a:off x="10271122" y="4681707"/>
            <a:ext cx="25860917" cy="1000400"/>
            <a:chOff x="674668" y="4873547"/>
            <a:chExt cx="8445828" cy="1000400"/>
          </a:xfrm>
        </p:grpSpPr>
        <p:pic>
          <p:nvPicPr>
            <p:cNvPr id="134" name="Picture 133" descr="Screen Shot 2014-07-04 at 4.13.59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V="1">
              <a:off x="674668" y="4873547"/>
              <a:ext cx="8421336" cy="1000400"/>
            </a:xfrm>
            <a:prstGeom prst="rect">
              <a:avLst/>
            </a:prstGeom>
          </p:spPr>
        </p:pic>
        <p:sp>
          <p:nvSpPr>
            <p:cNvPr id="135" name="TextBox 134"/>
            <p:cNvSpPr txBox="1"/>
            <p:nvPr/>
          </p:nvSpPr>
          <p:spPr>
            <a:xfrm>
              <a:off x="699160" y="4957807"/>
              <a:ext cx="8421336" cy="830997"/>
            </a:xfrm>
            <a:prstGeom prst="rect">
              <a:avLst/>
            </a:prstGeom>
            <a:noFill/>
            <a:ln>
              <a:noFill/>
            </a:ln>
          </p:spPr>
          <p:txBody>
            <a:bodyPr wrap="square" rtlCol="0">
              <a:spAutoFit/>
            </a:bodyPr>
            <a:lstStyle/>
            <a:p>
              <a:r>
                <a:rPr lang="en-US" sz="4800" b="1" spc="300" dirty="0" smtClean="0">
                  <a:solidFill>
                    <a:schemeClr val="bg1"/>
                  </a:solidFill>
                </a:rPr>
                <a:t> Performance Results</a:t>
              </a:r>
            </a:p>
          </p:txBody>
        </p:sp>
      </p:grpSp>
      <p:grpSp>
        <p:nvGrpSpPr>
          <p:cNvPr id="24" name="Group 23"/>
          <p:cNvGrpSpPr/>
          <p:nvPr/>
        </p:nvGrpSpPr>
        <p:grpSpPr>
          <a:xfrm>
            <a:off x="10346116" y="5983981"/>
            <a:ext cx="7036229" cy="553998"/>
            <a:chOff x="10742713" y="6343208"/>
            <a:chExt cx="7036229" cy="553998"/>
          </a:xfrm>
        </p:grpSpPr>
        <p:sp>
          <p:nvSpPr>
            <p:cNvPr id="148" name="TextBox 147"/>
            <p:cNvSpPr txBox="1"/>
            <p:nvPr/>
          </p:nvSpPr>
          <p:spPr>
            <a:xfrm>
              <a:off x="11328695" y="6343208"/>
              <a:ext cx="6450247" cy="553998"/>
            </a:xfrm>
            <a:prstGeom prst="rect">
              <a:avLst/>
            </a:prstGeom>
            <a:noFill/>
          </p:spPr>
          <p:txBody>
            <a:bodyPr wrap="square" rtlCol="0">
              <a:spAutoFit/>
            </a:bodyPr>
            <a:lstStyle/>
            <a:p>
              <a:r>
                <a:rPr lang="en-US" sz="3000" dirty="0" smtClean="0"/>
                <a:t>MPI Allreduce with floating point sum</a:t>
              </a:r>
              <a:endParaRPr lang="en-US" sz="3000" dirty="0"/>
            </a:p>
          </p:txBody>
        </p:sp>
        <p:sp>
          <p:nvSpPr>
            <p:cNvPr id="12" name="Oval 11"/>
            <p:cNvSpPr/>
            <p:nvPr/>
          </p:nvSpPr>
          <p:spPr>
            <a:xfrm>
              <a:off x="10742713" y="6390856"/>
              <a:ext cx="457200" cy="457200"/>
            </a:xfrm>
            <a:prstGeom prst="ellipse">
              <a:avLst/>
            </a:prstGeom>
            <a:solidFill>
              <a:srgbClr val="A420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136" name="Group 135"/>
          <p:cNvGrpSpPr/>
          <p:nvPr/>
        </p:nvGrpSpPr>
        <p:grpSpPr>
          <a:xfrm>
            <a:off x="10334787" y="21580002"/>
            <a:ext cx="12801600" cy="1000400"/>
            <a:chOff x="674668" y="4873547"/>
            <a:chExt cx="8445828" cy="1000400"/>
          </a:xfrm>
        </p:grpSpPr>
        <p:pic>
          <p:nvPicPr>
            <p:cNvPr id="137" name="Picture 136" descr="Screen Shot 2014-07-04 at 4.13.59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V="1">
              <a:off x="674668" y="4873547"/>
              <a:ext cx="8421336" cy="1000400"/>
            </a:xfrm>
            <a:prstGeom prst="rect">
              <a:avLst/>
            </a:prstGeom>
          </p:spPr>
        </p:pic>
        <p:sp>
          <p:nvSpPr>
            <p:cNvPr id="138" name="TextBox 137"/>
            <p:cNvSpPr txBox="1"/>
            <p:nvPr/>
          </p:nvSpPr>
          <p:spPr>
            <a:xfrm>
              <a:off x="699160" y="4957807"/>
              <a:ext cx="8421336" cy="830997"/>
            </a:xfrm>
            <a:prstGeom prst="rect">
              <a:avLst/>
            </a:prstGeom>
            <a:noFill/>
            <a:ln>
              <a:noFill/>
            </a:ln>
          </p:spPr>
          <p:txBody>
            <a:bodyPr wrap="square" rtlCol="0">
              <a:spAutoFit/>
            </a:bodyPr>
            <a:lstStyle/>
            <a:p>
              <a:r>
                <a:rPr lang="en-US" sz="4800" b="1" spc="300" dirty="0" smtClean="0">
                  <a:solidFill>
                    <a:schemeClr val="bg1"/>
                  </a:solidFill>
                </a:rPr>
                <a:t> Acknowledgements</a:t>
              </a:r>
            </a:p>
          </p:txBody>
        </p:sp>
      </p:grpSp>
      <p:sp>
        <p:nvSpPr>
          <p:cNvPr id="142" name="TextBox 141"/>
          <p:cNvSpPr txBox="1"/>
          <p:nvPr/>
        </p:nvSpPr>
        <p:spPr>
          <a:xfrm>
            <a:off x="576697" y="22773472"/>
            <a:ext cx="9222556" cy="6494085"/>
          </a:xfrm>
          <a:prstGeom prst="rect">
            <a:avLst/>
          </a:prstGeom>
          <a:noFill/>
          <a:ln>
            <a:noFill/>
          </a:ln>
        </p:spPr>
        <p:txBody>
          <a:bodyPr wrap="square" rtlCol="0">
            <a:spAutoFit/>
          </a:bodyPr>
          <a:lstStyle/>
          <a:p>
            <a:r>
              <a:rPr lang="en-US" sz="3200" dirty="0" smtClean="0"/>
              <a:t>MPI collective primitives are evaluated for patterns, 1x1x8, 1x2x8, 1x4x8, and 1x8x8, where the digits represent threads per process, processes per node, and nodes respectively. Send and receive operations are timed for pattern 1x1x2 with different pairs of nodes. Averaged values of these tests are presented in graphs. Message sizes range from 0 bytes to 1 mega byte. We use FutureGrid as the HPC environment.</a:t>
            </a:r>
          </a:p>
          <a:p>
            <a:endParaRPr lang="en-US" sz="3200" dirty="0"/>
          </a:p>
          <a:p>
            <a:r>
              <a:rPr lang="en-US" sz="3200" b="1" dirty="0" smtClean="0"/>
              <a:t>FutureGrid</a:t>
            </a:r>
            <a:r>
              <a:rPr lang="en-US" sz="3200" dirty="0" smtClean="0"/>
              <a:t> – 128 </a:t>
            </a:r>
            <a:r>
              <a:rPr lang="en-US" sz="3200" dirty="0"/>
              <a:t>nodes, 2 Intel Xeon X5550 CPUs at 2.66 GHz with 4 cores, 8 cores per nodes 24 GB node memory and 20 Gbps IB.</a:t>
            </a:r>
            <a:endParaRPr lang="en-US" sz="3200" b="1" dirty="0"/>
          </a:p>
          <a:p>
            <a:endParaRPr lang="en-US" sz="3200" dirty="0" smtClean="0"/>
          </a:p>
        </p:txBody>
      </p:sp>
      <p:grpSp>
        <p:nvGrpSpPr>
          <p:cNvPr id="176" name="Group 175"/>
          <p:cNvGrpSpPr/>
          <p:nvPr/>
        </p:nvGrpSpPr>
        <p:grpSpPr>
          <a:xfrm>
            <a:off x="23035703" y="5983981"/>
            <a:ext cx="7036229" cy="553998"/>
            <a:chOff x="10742713" y="6343208"/>
            <a:chExt cx="7036229" cy="553998"/>
          </a:xfrm>
        </p:grpSpPr>
        <p:sp>
          <p:nvSpPr>
            <p:cNvPr id="185" name="TextBox 184"/>
            <p:cNvSpPr txBox="1"/>
            <p:nvPr/>
          </p:nvSpPr>
          <p:spPr>
            <a:xfrm>
              <a:off x="11328695" y="6343208"/>
              <a:ext cx="6450247" cy="553998"/>
            </a:xfrm>
            <a:prstGeom prst="rect">
              <a:avLst/>
            </a:prstGeom>
            <a:noFill/>
          </p:spPr>
          <p:txBody>
            <a:bodyPr wrap="square" rtlCol="0">
              <a:spAutoFit/>
            </a:bodyPr>
            <a:lstStyle/>
            <a:p>
              <a:r>
                <a:rPr lang="en-US" sz="3000" dirty="0" smtClean="0"/>
                <a:t>MPI Allgather</a:t>
              </a:r>
              <a:endParaRPr lang="en-US" sz="3000" dirty="0"/>
            </a:p>
          </p:txBody>
        </p:sp>
        <p:sp>
          <p:nvSpPr>
            <p:cNvPr id="186" name="Oval 185"/>
            <p:cNvSpPr/>
            <p:nvPr/>
          </p:nvSpPr>
          <p:spPr>
            <a:xfrm>
              <a:off x="10742713" y="6390856"/>
              <a:ext cx="457200" cy="457200"/>
            </a:xfrm>
            <a:prstGeom prst="ellipse">
              <a:avLst/>
            </a:prstGeom>
            <a:solidFill>
              <a:srgbClr val="A420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190" name="Group 189"/>
          <p:cNvGrpSpPr/>
          <p:nvPr/>
        </p:nvGrpSpPr>
        <p:grpSpPr>
          <a:xfrm>
            <a:off x="10644742" y="13658773"/>
            <a:ext cx="7036229" cy="553998"/>
            <a:chOff x="10742713" y="6343208"/>
            <a:chExt cx="7036229" cy="553998"/>
          </a:xfrm>
        </p:grpSpPr>
        <p:sp>
          <p:nvSpPr>
            <p:cNvPr id="191" name="TextBox 190"/>
            <p:cNvSpPr txBox="1"/>
            <p:nvPr/>
          </p:nvSpPr>
          <p:spPr>
            <a:xfrm>
              <a:off x="11328695" y="6343208"/>
              <a:ext cx="6450247" cy="553998"/>
            </a:xfrm>
            <a:prstGeom prst="rect">
              <a:avLst/>
            </a:prstGeom>
            <a:noFill/>
          </p:spPr>
          <p:txBody>
            <a:bodyPr wrap="square" rtlCol="0">
              <a:spAutoFit/>
            </a:bodyPr>
            <a:lstStyle/>
            <a:p>
              <a:r>
                <a:rPr lang="en-US" sz="3000" dirty="0" smtClean="0"/>
                <a:t>MPI Broadcast</a:t>
              </a:r>
              <a:endParaRPr lang="en-US" sz="3000" dirty="0"/>
            </a:p>
          </p:txBody>
        </p:sp>
        <p:sp>
          <p:nvSpPr>
            <p:cNvPr id="192" name="Oval 191"/>
            <p:cNvSpPr/>
            <p:nvPr/>
          </p:nvSpPr>
          <p:spPr>
            <a:xfrm>
              <a:off x="10742713" y="6390856"/>
              <a:ext cx="457200" cy="457200"/>
            </a:xfrm>
            <a:prstGeom prst="ellipse">
              <a:avLst/>
            </a:prstGeom>
            <a:solidFill>
              <a:srgbClr val="A420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199" name="Group 198"/>
          <p:cNvGrpSpPr/>
          <p:nvPr/>
        </p:nvGrpSpPr>
        <p:grpSpPr>
          <a:xfrm>
            <a:off x="23035703" y="13658773"/>
            <a:ext cx="7036229" cy="553998"/>
            <a:chOff x="10742713" y="6343208"/>
            <a:chExt cx="7036229" cy="553998"/>
          </a:xfrm>
        </p:grpSpPr>
        <p:sp>
          <p:nvSpPr>
            <p:cNvPr id="200" name="TextBox 199"/>
            <p:cNvSpPr txBox="1"/>
            <p:nvPr/>
          </p:nvSpPr>
          <p:spPr>
            <a:xfrm>
              <a:off x="11328695" y="6343208"/>
              <a:ext cx="6450247" cy="553998"/>
            </a:xfrm>
            <a:prstGeom prst="rect">
              <a:avLst/>
            </a:prstGeom>
            <a:noFill/>
          </p:spPr>
          <p:txBody>
            <a:bodyPr wrap="square" rtlCol="0">
              <a:spAutoFit/>
            </a:bodyPr>
            <a:lstStyle/>
            <a:p>
              <a:r>
                <a:rPr lang="en-US" sz="3000" dirty="0" smtClean="0"/>
                <a:t>MPI Send and Receive</a:t>
              </a:r>
              <a:endParaRPr lang="en-US" sz="3000" dirty="0"/>
            </a:p>
          </p:txBody>
        </p:sp>
        <p:sp>
          <p:nvSpPr>
            <p:cNvPr id="201" name="Oval 200"/>
            <p:cNvSpPr/>
            <p:nvPr/>
          </p:nvSpPr>
          <p:spPr>
            <a:xfrm>
              <a:off x="10742713" y="6390856"/>
              <a:ext cx="457200" cy="457200"/>
            </a:xfrm>
            <a:prstGeom prst="ellipse">
              <a:avLst/>
            </a:prstGeom>
            <a:solidFill>
              <a:srgbClr val="A420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02" name="Group 201"/>
          <p:cNvGrpSpPr/>
          <p:nvPr/>
        </p:nvGrpSpPr>
        <p:grpSpPr>
          <a:xfrm>
            <a:off x="603108" y="21584120"/>
            <a:ext cx="9054780" cy="1000400"/>
            <a:chOff x="674668" y="4873547"/>
            <a:chExt cx="8445828" cy="1000400"/>
          </a:xfrm>
        </p:grpSpPr>
        <p:pic>
          <p:nvPicPr>
            <p:cNvPr id="203" name="Picture 202" descr="Screen Shot 2014-07-04 at 4.13.59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V="1">
              <a:off x="674668" y="4873547"/>
              <a:ext cx="8421336" cy="1000400"/>
            </a:xfrm>
            <a:prstGeom prst="rect">
              <a:avLst/>
            </a:prstGeom>
          </p:spPr>
        </p:pic>
        <p:sp>
          <p:nvSpPr>
            <p:cNvPr id="204" name="TextBox 203"/>
            <p:cNvSpPr txBox="1"/>
            <p:nvPr/>
          </p:nvSpPr>
          <p:spPr>
            <a:xfrm>
              <a:off x="699160" y="4957807"/>
              <a:ext cx="8421336" cy="830997"/>
            </a:xfrm>
            <a:prstGeom prst="rect">
              <a:avLst/>
            </a:prstGeom>
            <a:noFill/>
            <a:ln>
              <a:noFill/>
            </a:ln>
          </p:spPr>
          <p:txBody>
            <a:bodyPr wrap="square" rtlCol="0">
              <a:spAutoFit/>
            </a:bodyPr>
            <a:lstStyle/>
            <a:p>
              <a:r>
                <a:rPr lang="en-US" sz="4800" b="1" spc="300" dirty="0" smtClean="0">
                  <a:solidFill>
                    <a:schemeClr val="bg1"/>
                  </a:solidFill>
                </a:rPr>
                <a:t> Evaluation</a:t>
              </a:r>
            </a:p>
          </p:txBody>
        </p:sp>
      </p:grpSp>
      <p:grpSp>
        <p:nvGrpSpPr>
          <p:cNvPr id="205" name="Group 204"/>
          <p:cNvGrpSpPr/>
          <p:nvPr/>
        </p:nvGrpSpPr>
        <p:grpSpPr>
          <a:xfrm>
            <a:off x="23775631" y="21557190"/>
            <a:ext cx="12281414" cy="1000400"/>
            <a:chOff x="674668" y="4873547"/>
            <a:chExt cx="8445828" cy="1000400"/>
          </a:xfrm>
        </p:grpSpPr>
        <p:pic>
          <p:nvPicPr>
            <p:cNvPr id="206" name="Picture 205" descr="Screen Shot 2014-07-04 at 4.13.59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V="1">
              <a:off x="674668" y="4873547"/>
              <a:ext cx="8421336" cy="1000400"/>
            </a:xfrm>
            <a:prstGeom prst="rect">
              <a:avLst/>
            </a:prstGeom>
          </p:spPr>
        </p:pic>
        <p:sp>
          <p:nvSpPr>
            <p:cNvPr id="207" name="TextBox 206"/>
            <p:cNvSpPr txBox="1"/>
            <p:nvPr/>
          </p:nvSpPr>
          <p:spPr>
            <a:xfrm>
              <a:off x="699160" y="4957807"/>
              <a:ext cx="8421336" cy="830997"/>
            </a:xfrm>
            <a:prstGeom prst="rect">
              <a:avLst/>
            </a:prstGeom>
            <a:noFill/>
            <a:ln>
              <a:noFill/>
            </a:ln>
          </p:spPr>
          <p:txBody>
            <a:bodyPr wrap="square" rtlCol="0">
              <a:spAutoFit/>
            </a:bodyPr>
            <a:lstStyle/>
            <a:p>
              <a:r>
                <a:rPr lang="en-US" sz="4800" b="1" spc="300" dirty="0">
                  <a:solidFill>
                    <a:schemeClr val="bg1"/>
                  </a:solidFill>
                </a:rPr>
                <a:t> </a:t>
              </a:r>
              <a:r>
                <a:rPr lang="en-US" sz="4800" b="1" spc="300" dirty="0" smtClean="0">
                  <a:solidFill>
                    <a:schemeClr val="bg1"/>
                  </a:solidFill>
                </a:rPr>
                <a:t>References</a:t>
              </a:r>
            </a:p>
          </p:txBody>
        </p:sp>
      </p:grpSp>
      <p:grpSp>
        <p:nvGrpSpPr>
          <p:cNvPr id="208" name="Group 207"/>
          <p:cNvGrpSpPr/>
          <p:nvPr/>
        </p:nvGrpSpPr>
        <p:grpSpPr>
          <a:xfrm>
            <a:off x="10390391" y="26439853"/>
            <a:ext cx="12801600" cy="1000400"/>
            <a:chOff x="674668" y="4873547"/>
            <a:chExt cx="8445828" cy="1000400"/>
          </a:xfrm>
        </p:grpSpPr>
        <p:pic>
          <p:nvPicPr>
            <p:cNvPr id="209" name="Picture 208" descr="Screen Shot 2014-07-04 at 4.13.59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V="1">
              <a:off x="674668" y="4873547"/>
              <a:ext cx="8421336" cy="1000400"/>
            </a:xfrm>
            <a:prstGeom prst="rect">
              <a:avLst/>
            </a:prstGeom>
          </p:spPr>
        </p:pic>
        <p:sp>
          <p:nvSpPr>
            <p:cNvPr id="210" name="TextBox 209"/>
            <p:cNvSpPr txBox="1"/>
            <p:nvPr/>
          </p:nvSpPr>
          <p:spPr>
            <a:xfrm>
              <a:off x="699160" y="4957807"/>
              <a:ext cx="8421336" cy="830997"/>
            </a:xfrm>
            <a:prstGeom prst="rect">
              <a:avLst/>
            </a:prstGeom>
            <a:noFill/>
            <a:ln>
              <a:noFill/>
            </a:ln>
          </p:spPr>
          <p:txBody>
            <a:bodyPr wrap="square" rtlCol="0">
              <a:spAutoFit/>
            </a:bodyPr>
            <a:lstStyle/>
            <a:p>
              <a:r>
                <a:rPr lang="en-US" sz="4800" b="1" spc="300" dirty="0" smtClean="0">
                  <a:solidFill>
                    <a:schemeClr val="bg1"/>
                  </a:solidFill>
                </a:rPr>
                <a:t>Primary Contact</a:t>
              </a:r>
            </a:p>
          </p:txBody>
        </p:sp>
      </p:grpSp>
      <p:grpSp>
        <p:nvGrpSpPr>
          <p:cNvPr id="15" name="Group 14"/>
          <p:cNvGrpSpPr/>
          <p:nvPr/>
        </p:nvGrpSpPr>
        <p:grpSpPr>
          <a:xfrm>
            <a:off x="30630518" y="5969219"/>
            <a:ext cx="3320547" cy="2319517"/>
            <a:chOff x="11079810" y="13283818"/>
            <a:chExt cx="3320547" cy="2319517"/>
          </a:xfrm>
        </p:grpSpPr>
        <p:sp>
          <p:nvSpPr>
            <p:cNvPr id="143" name="Flowchart: Connector 142"/>
            <p:cNvSpPr/>
            <p:nvPr/>
          </p:nvSpPr>
          <p:spPr>
            <a:xfrm>
              <a:off x="12416904" y="13611113"/>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solidFill>
                    <a:schemeClr val="tx1"/>
                  </a:solidFill>
                </a:rPr>
                <a:t>1</a:t>
              </a:r>
            </a:p>
          </p:txBody>
        </p:sp>
        <p:sp>
          <p:nvSpPr>
            <p:cNvPr id="144" name="Flowchart: Connector 143"/>
            <p:cNvSpPr/>
            <p:nvPr/>
          </p:nvSpPr>
          <p:spPr>
            <a:xfrm>
              <a:off x="13600536" y="13623826"/>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solidFill>
                    <a:schemeClr val="tx1"/>
                  </a:solidFill>
                </a:rPr>
                <a:t>2</a:t>
              </a:r>
              <a:endParaRPr lang="en-US" sz="3000" dirty="0" smtClean="0">
                <a:solidFill>
                  <a:schemeClr val="tx1"/>
                </a:solidFill>
              </a:endParaRPr>
            </a:p>
          </p:txBody>
        </p:sp>
        <p:sp>
          <p:nvSpPr>
            <p:cNvPr id="145" name="Flowchart: Connector 144"/>
            <p:cNvSpPr/>
            <p:nvPr/>
          </p:nvSpPr>
          <p:spPr>
            <a:xfrm>
              <a:off x="12416903" y="14655757"/>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smtClean="0">
                  <a:solidFill>
                    <a:schemeClr val="tx1"/>
                  </a:solidFill>
                </a:rPr>
                <a:t>1</a:t>
              </a:r>
              <a:endParaRPr lang="en-US" sz="3000" dirty="0">
                <a:solidFill>
                  <a:schemeClr val="tx1"/>
                </a:solidFill>
              </a:endParaRPr>
            </a:p>
          </p:txBody>
        </p:sp>
        <p:sp>
          <p:nvSpPr>
            <p:cNvPr id="161" name="Flowchart: Connector 160"/>
            <p:cNvSpPr/>
            <p:nvPr/>
          </p:nvSpPr>
          <p:spPr>
            <a:xfrm>
              <a:off x="11166815" y="14657271"/>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smtClean="0">
                  <a:solidFill>
                    <a:schemeClr val="tx1"/>
                  </a:solidFill>
                </a:rPr>
                <a:t>0</a:t>
              </a:r>
              <a:endParaRPr lang="en-US" sz="3000" dirty="0">
                <a:solidFill>
                  <a:schemeClr val="tx1"/>
                </a:solidFill>
              </a:endParaRPr>
            </a:p>
          </p:txBody>
        </p:sp>
        <p:sp>
          <p:nvSpPr>
            <p:cNvPr id="163" name="Flowchart: Connector 162"/>
            <p:cNvSpPr/>
            <p:nvPr/>
          </p:nvSpPr>
          <p:spPr>
            <a:xfrm>
              <a:off x="11166815" y="13625082"/>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solidFill>
                    <a:schemeClr val="tx1"/>
                  </a:solidFill>
                </a:rPr>
                <a:t>0</a:t>
              </a:r>
            </a:p>
          </p:txBody>
        </p:sp>
        <p:cxnSp>
          <p:nvCxnSpPr>
            <p:cNvPr id="164" name="Straight Arrow Connector 163"/>
            <p:cNvCxnSpPr>
              <a:stCxn id="143" idx="5"/>
              <a:endCxn id="178" idx="1"/>
            </p:cNvCxnSpPr>
            <p:nvPr/>
          </p:nvCxnSpPr>
          <p:spPr>
            <a:xfrm>
              <a:off x="12963716" y="14052706"/>
              <a:ext cx="730637" cy="67881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71" name="Straight Arrow Connector 170"/>
            <p:cNvCxnSpPr>
              <a:stCxn id="143" idx="4"/>
              <a:endCxn id="145" idx="0"/>
            </p:cNvCxnSpPr>
            <p:nvPr/>
          </p:nvCxnSpPr>
          <p:spPr>
            <a:xfrm flipH="1">
              <a:off x="12737218" y="14128471"/>
              <a:ext cx="1" cy="52728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73" name="Straight Arrow Connector 172"/>
            <p:cNvCxnSpPr>
              <a:stCxn id="143" idx="3"/>
              <a:endCxn id="161" idx="7"/>
            </p:cNvCxnSpPr>
            <p:nvPr/>
          </p:nvCxnSpPr>
          <p:spPr>
            <a:xfrm flipH="1">
              <a:off x="11713627" y="14052706"/>
              <a:ext cx="797095" cy="68033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74" name="Straight Arrow Connector 173"/>
            <p:cNvCxnSpPr>
              <a:stCxn id="144" idx="3"/>
              <a:endCxn id="145" idx="7"/>
            </p:cNvCxnSpPr>
            <p:nvPr/>
          </p:nvCxnSpPr>
          <p:spPr>
            <a:xfrm flipH="1">
              <a:off x="12963715" y="14065419"/>
              <a:ext cx="730639" cy="666103"/>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75" name="Rectangle 174"/>
            <p:cNvSpPr/>
            <p:nvPr/>
          </p:nvSpPr>
          <p:spPr>
            <a:xfrm>
              <a:off x="12540533" y="13283818"/>
              <a:ext cx="308207" cy="237797"/>
            </a:xfrm>
            <a:prstGeom prst="rect">
              <a:avLst/>
            </a:prstGeom>
            <a:solidFill>
              <a:srgbClr val="660066"/>
            </a:solidFill>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2400" dirty="0">
                <a:solidFill>
                  <a:schemeClr val="bg1"/>
                </a:solidFill>
              </a:endParaRPr>
            </a:p>
          </p:txBody>
        </p:sp>
        <p:sp>
          <p:nvSpPr>
            <p:cNvPr id="177" name="Rectangle 176"/>
            <p:cNvSpPr/>
            <p:nvPr/>
          </p:nvSpPr>
          <p:spPr>
            <a:xfrm>
              <a:off x="11328697" y="13293992"/>
              <a:ext cx="308207" cy="237797"/>
            </a:xfrm>
            <a:prstGeom prst="rect">
              <a:avLst/>
            </a:prstGeom>
            <a:solidFill>
              <a:srgbClr val="090F81"/>
            </a:solidFill>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2400" dirty="0">
                <a:solidFill>
                  <a:schemeClr val="bg1"/>
                </a:solidFill>
              </a:endParaRPr>
            </a:p>
          </p:txBody>
        </p:sp>
        <p:sp>
          <p:nvSpPr>
            <p:cNvPr id="178" name="Flowchart: Connector 177"/>
            <p:cNvSpPr/>
            <p:nvPr/>
          </p:nvSpPr>
          <p:spPr>
            <a:xfrm>
              <a:off x="13600535" y="14655756"/>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solidFill>
                    <a:schemeClr val="tx1"/>
                  </a:solidFill>
                </a:rPr>
                <a:t>2</a:t>
              </a:r>
            </a:p>
          </p:txBody>
        </p:sp>
        <p:cxnSp>
          <p:nvCxnSpPr>
            <p:cNvPr id="179" name="Straight Arrow Connector 178"/>
            <p:cNvCxnSpPr>
              <a:stCxn id="163" idx="4"/>
              <a:endCxn id="161" idx="0"/>
            </p:cNvCxnSpPr>
            <p:nvPr/>
          </p:nvCxnSpPr>
          <p:spPr>
            <a:xfrm>
              <a:off x="11487130" y="14142440"/>
              <a:ext cx="0" cy="514831"/>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80" name="Straight Arrow Connector 179"/>
            <p:cNvCxnSpPr>
              <a:stCxn id="163" idx="5"/>
              <a:endCxn id="145" idx="1"/>
            </p:cNvCxnSpPr>
            <p:nvPr/>
          </p:nvCxnSpPr>
          <p:spPr>
            <a:xfrm>
              <a:off x="11713627" y="14066675"/>
              <a:ext cx="797094" cy="66484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81" name="Straight Arrow Connector 180"/>
            <p:cNvCxnSpPr>
              <a:stCxn id="163" idx="6"/>
              <a:endCxn id="178" idx="2"/>
            </p:cNvCxnSpPr>
            <p:nvPr/>
          </p:nvCxnSpPr>
          <p:spPr>
            <a:xfrm>
              <a:off x="11807445" y="13883761"/>
              <a:ext cx="1793090" cy="103067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82" name="Straight Arrow Connector 181"/>
            <p:cNvCxnSpPr>
              <a:stCxn id="144" idx="2"/>
              <a:endCxn id="161" idx="6"/>
            </p:cNvCxnSpPr>
            <p:nvPr/>
          </p:nvCxnSpPr>
          <p:spPr>
            <a:xfrm flipH="1">
              <a:off x="11807445" y="13882505"/>
              <a:ext cx="1793091" cy="103344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83" name="Straight Arrow Connector 182"/>
            <p:cNvCxnSpPr>
              <a:stCxn id="144" idx="4"/>
              <a:endCxn id="178" idx="0"/>
            </p:cNvCxnSpPr>
            <p:nvPr/>
          </p:nvCxnSpPr>
          <p:spPr>
            <a:xfrm flipH="1">
              <a:off x="13920850" y="14141184"/>
              <a:ext cx="1" cy="51457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84" name="Rectangle 183"/>
            <p:cNvSpPr/>
            <p:nvPr/>
          </p:nvSpPr>
          <p:spPr>
            <a:xfrm>
              <a:off x="13762418" y="13322871"/>
              <a:ext cx="308207" cy="237797"/>
            </a:xfrm>
            <a:prstGeom prst="rect">
              <a:avLst/>
            </a:prstGeom>
            <a:solidFill>
              <a:srgbClr val="C00000"/>
            </a:solidFill>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2400" dirty="0">
                <a:solidFill>
                  <a:schemeClr val="bg1"/>
                </a:solidFill>
              </a:endParaRPr>
            </a:p>
          </p:txBody>
        </p:sp>
        <p:sp>
          <p:nvSpPr>
            <p:cNvPr id="187" name="Rectangle 186"/>
            <p:cNvSpPr/>
            <p:nvPr/>
          </p:nvSpPr>
          <p:spPr>
            <a:xfrm>
              <a:off x="11079810" y="15307008"/>
              <a:ext cx="250709" cy="287855"/>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88" name="Rectangle 187"/>
            <p:cNvSpPr/>
            <p:nvPr/>
          </p:nvSpPr>
          <p:spPr>
            <a:xfrm>
              <a:off x="11451946" y="15307008"/>
              <a:ext cx="250709" cy="287855"/>
            </a:xfrm>
            <a:prstGeom prst="rect">
              <a:avLst/>
            </a:prstGeom>
            <a:solidFill>
              <a:srgbClr val="660066"/>
            </a:solidFill>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89" name="Rectangle 188"/>
            <p:cNvSpPr/>
            <p:nvPr/>
          </p:nvSpPr>
          <p:spPr>
            <a:xfrm>
              <a:off x="11807698" y="15307008"/>
              <a:ext cx="250709" cy="287855"/>
            </a:xfrm>
            <a:prstGeom prst="rect">
              <a:avLst/>
            </a:prstGeom>
            <a:solidFill>
              <a:srgbClr val="C00000"/>
            </a:solidFill>
            <a:ln>
              <a:solidFill>
                <a:schemeClr val="tx1"/>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sp>
          <p:nvSpPr>
            <p:cNvPr id="193" name="Rectangle 192"/>
            <p:cNvSpPr/>
            <p:nvPr/>
          </p:nvSpPr>
          <p:spPr>
            <a:xfrm>
              <a:off x="12244868" y="15315480"/>
              <a:ext cx="250709" cy="287855"/>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94" name="Rectangle 193"/>
            <p:cNvSpPr/>
            <p:nvPr/>
          </p:nvSpPr>
          <p:spPr>
            <a:xfrm>
              <a:off x="12617004" y="15315480"/>
              <a:ext cx="250709" cy="287855"/>
            </a:xfrm>
            <a:prstGeom prst="rect">
              <a:avLst/>
            </a:prstGeom>
            <a:solidFill>
              <a:srgbClr val="660066"/>
            </a:solidFill>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95" name="Rectangle 194"/>
            <p:cNvSpPr/>
            <p:nvPr/>
          </p:nvSpPr>
          <p:spPr>
            <a:xfrm>
              <a:off x="12972756" y="15315480"/>
              <a:ext cx="250709" cy="287855"/>
            </a:xfrm>
            <a:prstGeom prst="rect">
              <a:avLst/>
            </a:prstGeom>
            <a:solidFill>
              <a:srgbClr val="C00000"/>
            </a:solidFill>
            <a:ln>
              <a:solidFill>
                <a:schemeClr val="tx1"/>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sp>
          <p:nvSpPr>
            <p:cNvPr id="196" name="Rectangle 195"/>
            <p:cNvSpPr/>
            <p:nvPr/>
          </p:nvSpPr>
          <p:spPr>
            <a:xfrm>
              <a:off x="13421760" y="15314723"/>
              <a:ext cx="250709" cy="287855"/>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97" name="Rectangle 196"/>
            <p:cNvSpPr/>
            <p:nvPr/>
          </p:nvSpPr>
          <p:spPr>
            <a:xfrm>
              <a:off x="13793896" y="15314723"/>
              <a:ext cx="250709" cy="287855"/>
            </a:xfrm>
            <a:prstGeom prst="rect">
              <a:avLst/>
            </a:prstGeom>
            <a:solidFill>
              <a:srgbClr val="660066"/>
            </a:solidFill>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98" name="Rectangle 197"/>
            <p:cNvSpPr/>
            <p:nvPr/>
          </p:nvSpPr>
          <p:spPr>
            <a:xfrm>
              <a:off x="14149648" y="15314723"/>
              <a:ext cx="250709" cy="287855"/>
            </a:xfrm>
            <a:prstGeom prst="rect">
              <a:avLst/>
            </a:prstGeom>
            <a:solidFill>
              <a:srgbClr val="C00000"/>
            </a:solidFill>
            <a:ln>
              <a:solidFill>
                <a:schemeClr val="tx1"/>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grpSp>
      <p:grpSp>
        <p:nvGrpSpPr>
          <p:cNvPr id="13" name="Group 12"/>
          <p:cNvGrpSpPr/>
          <p:nvPr/>
        </p:nvGrpSpPr>
        <p:grpSpPr>
          <a:xfrm>
            <a:off x="17454372" y="6031629"/>
            <a:ext cx="3137733" cy="2471985"/>
            <a:chOff x="11126379" y="7164769"/>
            <a:chExt cx="2611472" cy="2280856"/>
          </a:xfrm>
        </p:grpSpPr>
        <p:sp>
          <p:nvSpPr>
            <p:cNvPr id="150" name="Flowchart: Connector 149"/>
            <p:cNvSpPr/>
            <p:nvPr/>
          </p:nvSpPr>
          <p:spPr>
            <a:xfrm>
              <a:off x="12130189" y="7492064"/>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solidFill>
                    <a:schemeClr val="tx1"/>
                  </a:solidFill>
                </a:rPr>
                <a:t>1</a:t>
              </a:r>
            </a:p>
          </p:txBody>
        </p:sp>
        <p:sp>
          <p:nvSpPr>
            <p:cNvPr id="151" name="Flowchart: Connector 150"/>
            <p:cNvSpPr/>
            <p:nvPr/>
          </p:nvSpPr>
          <p:spPr>
            <a:xfrm>
              <a:off x="13073191" y="7504777"/>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solidFill>
                    <a:schemeClr val="tx1"/>
                  </a:solidFill>
                </a:rPr>
                <a:t>2</a:t>
              </a:r>
              <a:endParaRPr lang="en-US" sz="3000" dirty="0" smtClean="0">
                <a:solidFill>
                  <a:schemeClr val="tx1"/>
                </a:solidFill>
              </a:endParaRPr>
            </a:p>
          </p:txBody>
        </p:sp>
        <p:sp>
          <p:nvSpPr>
            <p:cNvPr id="152" name="Flowchart: Connector 151"/>
            <p:cNvSpPr/>
            <p:nvPr/>
          </p:nvSpPr>
          <p:spPr>
            <a:xfrm>
              <a:off x="12130188" y="8422889"/>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smtClean="0">
                  <a:solidFill>
                    <a:schemeClr val="tx1"/>
                  </a:solidFill>
                </a:rPr>
                <a:t>1</a:t>
              </a:r>
              <a:endParaRPr lang="en-US" sz="3000" dirty="0">
                <a:solidFill>
                  <a:schemeClr val="tx1"/>
                </a:solidFill>
              </a:endParaRPr>
            </a:p>
          </p:txBody>
        </p:sp>
        <p:sp>
          <p:nvSpPr>
            <p:cNvPr id="153" name="Flowchart: Connector 152"/>
            <p:cNvSpPr/>
            <p:nvPr/>
          </p:nvSpPr>
          <p:spPr>
            <a:xfrm>
              <a:off x="11144794" y="8424403"/>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smtClean="0">
                  <a:solidFill>
                    <a:schemeClr val="tx1"/>
                  </a:solidFill>
                </a:rPr>
                <a:t>0</a:t>
              </a:r>
              <a:endParaRPr lang="en-US" sz="3000" dirty="0">
                <a:solidFill>
                  <a:schemeClr val="tx1"/>
                </a:solidFill>
              </a:endParaRPr>
            </a:p>
          </p:txBody>
        </p:sp>
        <p:sp>
          <p:nvSpPr>
            <p:cNvPr id="154" name="Flowchart: Connector 153"/>
            <p:cNvSpPr/>
            <p:nvPr/>
          </p:nvSpPr>
          <p:spPr>
            <a:xfrm>
              <a:off x="11144794" y="7506033"/>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solidFill>
                    <a:schemeClr val="tx1"/>
                  </a:solidFill>
                </a:rPr>
                <a:t>0</a:t>
              </a:r>
            </a:p>
          </p:txBody>
        </p:sp>
        <p:cxnSp>
          <p:nvCxnSpPr>
            <p:cNvPr id="155" name="Straight Arrow Connector 154"/>
            <p:cNvCxnSpPr>
              <a:stCxn id="150" idx="5"/>
              <a:endCxn id="165" idx="1"/>
            </p:cNvCxnSpPr>
            <p:nvPr/>
          </p:nvCxnSpPr>
          <p:spPr>
            <a:xfrm>
              <a:off x="12677001" y="7933657"/>
              <a:ext cx="490007" cy="56499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56" name="Straight Arrow Connector 155"/>
            <p:cNvCxnSpPr>
              <a:stCxn id="150" idx="4"/>
              <a:endCxn id="152" idx="0"/>
            </p:cNvCxnSpPr>
            <p:nvPr/>
          </p:nvCxnSpPr>
          <p:spPr>
            <a:xfrm flipH="1">
              <a:off x="12450503" y="8009422"/>
              <a:ext cx="1" cy="41346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57" name="Straight Arrow Connector 156"/>
            <p:cNvCxnSpPr>
              <a:stCxn id="150" idx="3"/>
              <a:endCxn id="153" idx="7"/>
            </p:cNvCxnSpPr>
            <p:nvPr/>
          </p:nvCxnSpPr>
          <p:spPr>
            <a:xfrm flipH="1">
              <a:off x="11691606" y="7933657"/>
              <a:ext cx="532401" cy="566511"/>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58" name="Straight Arrow Connector 157"/>
            <p:cNvCxnSpPr>
              <a:stCxn id="151" idx="3"/>
              <a:endCxn id="152" idx="7"/>
            </p:cNvCxnSpPr>
            <p:nvPr/>
          </p:nvCxnSpPr>
          <p:spPr>
            <a:xfrm flipH="1">
              <a:off x="12677000" y="7946370"/>
              <a:ext cx="490009" cy="55228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59" name="Rectangle 158"/>
            <p:cNvSpPr/>
            <p:nvPr/>
          </p:nvSpPr>
          <p:spPr>
            <a:xfrm>
              <a:off x="12253818" y="7164769"/>
              <a:ext cx="308207" cy="237797"/>
            </a:xfrm>
            <a:prstGeom prst="rect">
              <a:avLst/>
            </a:prstGeom>
            <a:solidFill>
              <a:srgbClr val="660066"/>
            </a:solidFill>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smtClean="0">
                  <a:solidFill>
                    <a:schemeClr val="bg1"/>
                  </a:solidFill>
                </a:rPr>
                <a:t>4</a:t>
              </a:r>
              <a:endParaRPr lang="en-US" sz="2400" dirty="0">
                <a:solidFill>
                  <a:schemeClr val="bg1"/>
                </a:solidFill>
              </a:endParaRPr>
            </a:p>
          </p:txBody>
        </p:sp>
        <p:sp>
          <p:nvSpPr>
            <p:cNvPr id="160" name="Rectangle 159"/>
            <p:cNvSpPr/>
            <p:nvPr/>
          </p:nvSpPr>
          <p:spPr>
            <a:xfrm>
              <a:off x="11126379" y="9108768"/>
              <a:ext cx="606331" cy="329247"/>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solidFill>
                    <a:schemeClr val="bg1"/>
                  </a:solidFill>
                </a:rPr>
                <a:t>13</a:t>
              </a:r>
              <a:endParaRPr lang="en-US" sz="2400" dirty="0">
                <a:solidFill>
                  <a:schemeClr val="bg1"/>
                </a:solidFill>
              </a:endParaRPr>
            </a:p>
          </p:txBody>
        </p:sp>
        <p:sp>
          <p:nvSpPr>
            <p:cNvPr id="162" name="Rectangle 161"/>
            <p:cNvSpPr/>
            <p:nvPr/>
          </p:nvSpPr>
          <p:spPr>
            <a:xfrm>
              <a:off x="11306676" y="7174943"/>
              <a:ext cx="308207" cy="237797"/>
            </a:xfrm>
            <a:prstGeom prst="rect">
              <a:avLst/>
            </a:prstGeom>
            <a:solidFill>
              <a:srgbClr val="660066"/>
            </a:solidFill>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smtClean="0">
                  <a:solidFill>
                    <a:schemeClr val="bg1"/>
                  </a:solidFill>
                </a:rPr>
                <a:t>3</a:t>
              </a:r>
              <a:endParaRPr lang="en-US" sz="2400" dirty="0">
                <a:solidFill>
                  <a:schemeClr val="bg1"/>
                </a:solidFill>
              </a:endParaRPr>
            </a:p>
          </p:txBody>
        </p:sp>
        <p:sp>
          <p:nvSpPr>
            <p:cNvPr id="165" name="Flowchart: Connector 164"/>
            <p:cNvSpPr/>
            <p:nvPr/>
          </p:nvSpPr>
          <p:spPr>
            <a:xfrm>
              <a:off x="13073190" y="8422888"/>
              <a:ext cx="640630" cy="517358"/>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solidFill>
                    <a:schemeClr val="tx1"/>
                  </a:solidFill>
                </a:rPr>
                <a:t>2</a:t>
              </a:r>
            </a:p>
          </p:txBody>
        </p:sp>
        <p:cxnSp>
          <p:nvCxnSpPr>
            <p:cNvPr id="166" name="Straight Arrow Connector 165"/>
            <p:cNvCxnSpPr>
              <a:stCxn id="154" idx="4"/>
              <a:endCxn id="153" idx="0"/>
            </p:cNvCxnSpPr>
            <p:nvPr/>
          </p:nvCxnSpPr>
          <p:spPr>
            <a:xfrm>
              <a:off x="11465109" y="8023391"/>
              <a:ext cx="0" cy="40101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67" name="Straight Arrow Connector 166"/>
            <p:cNvCxnSpPr>
              <a:stCxn id="154" idx="5"/>
              <a:endCxn id="152" idx="1"/>
            </p:cNvCxnSpPr>
            <p:nvPr/>
          </p:nvCxnSpPr>
          <p:spPr>
            <a:xfrm>
              <a:off x="11691606" y="7947626"/>
              <a:ext cx="532400" cy="551028"/>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68" name="Straight Arrow Connector 167"/>
            <p:cNvCxnSpPr>
              <a:stCxn id="154" idx="6"/>
              <a:endCxn id="165" idx="2"/>
            </p:cNvCxnSpPr>
            <p:nvPr/>
          </p:nvCxnSpPr>
          <p:spPr>
            <a:xfrm>
              <a:off x="11785424" y="7764712"/>
              <a:ext cx="1287766" cy="91685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69" name="Straight Arrow Connector 168"/>
            <p:cNvCxnSpPr>
              <a:stCxn id="151" idx="2"/>
              <a:endCxn id="153" idx="6"/>
            </p:cNvCxnSpPr>
            <p:nvPr/>
          </p:nvCxnSpPr>
          <p:spPr>
            <a:xfrm flipH="1">
              <a:off x="11785424" y="7763456"/>
              <a:ext cx="1287767" cy="91962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70" name="Straight Arrow Connector 169"/>
            <p:cNvCxnSpPr>
              <a:stCxn id="151" idx="4"/>
              <a:endCxn id="165" idx="0"/>
            </p:cNvCxnSpPr>
            <p:nvPr/>
          </p:nvCxnSpPr>
          <p:spPr>
            <a:xfrm flipH="1">
              <a:off x="13393505" y="8022135"/>
              <a:ext cx="1" cy="400753"/>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72" name="Rectangle 171"/>
            <p:cNvSpPr/>
            <p:nvPr/>
          </p:nvSpPr>
          <p:spPr>
            <a:xfrm>
              <a:off x="13235073" y="7179759"/>
              <a:ext cx="308207" cy="237797"/>
            </a:xfrm>
            <a:prstGeom prst="rect">
              <a:avLst/>
            </a:prstGeom>
            <a:solidFill>
              <a:srgbClr val="660066"/>
            </a:solidFill>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a:solidFill>
                    <a:schemeClr val="bg1"/>
                  </a:solidFill>
                </a:rPr>
                <a:t>6</a:t>
              </a:r>
            </a:p>
          </p:txBody>
        </p:sp>
        <p:sp>
          <p:nvSpPr>
            <p:cNvPr id="231" name="Rectangle 230"/>
            <p:cNvSpPr/>
            <p:nvPr/>
          </p:nvSpPr>
          <p:spPr>
            <a:xfrm>
              <a:off x="13131520" y="9110293"/>
              <a:ext cx="606331" cy="329247"/>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solidFill>
                    <a:schemeClr val="bg1"/>
                  </a:solidFill>
                </a:rPr>
                <a:t>13</a:t>
              </a:r>
              <a:endParaRPr lang="en-US" sz="2400" dirty="0">
                <a:solidFill>
                  <a:schemeClr val="bg1"/>
                </a:solidFill>
              </a:endParaRPr>
            </a:p>
          </p:txBody>
        </p:sp>
        <p:sp>
          <p:nvSpPr>
            <p:cNvPr id="232" name="Rectangle 231"/>
            <p:cNvSpPr/>
            <p:nvPr/>
          </p:nvSpPr>
          <p:spPr>
            <a:xfrm>
              <a:off x="12181634" y="9116378"/>
              <a:ext cx="606331" cy="329247"/>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solidFill>
                    <a:schemeClr val="bg1"/>
                  </a:solidFill>
                </a:rPr>
                <a:t>13</a:t>
              </a:r>
              <a:endParaRPr lang="en-US" sz="2400" dirty="0">
                <a:solidFill>
                  <a:schemeClr val="bg1"/>
                </a:solidFill>
              </a:endParaRPr>
            </a:p>
          </p:txBody>
        </p:sp>
      </p:grpSp>
      <p:grpSp>
        <p:nvGrpSpPr>
          <p:cNvPr id="23" name="Group 22"/>
          <p:cNvGrpSpPr/>
          <p:nvPr/>
        </p:nvGrpSpPr>
        <p:grpSpPr>
          <a:xfrm>
            <a:off x="17535064" y="13845814"/>
            <a:ext cx="2918209" cy="2542355"/>
            <a:chOff x="11765031" y="24149681"/>
            <a:chExt cx="2918209" cy="2542355"/>
          </a:xfrm>
        </p:grpSpPr>
        <p:sp>
          <p:nvSpPr>
            <p:cNvPr id="5" name="Flowchart: Connector 4"/>
            <p:cNvSpPr/>
            <p:nvPr/>
          </p:nvSpPr>
          <p:spPr>
            <a:xfrm>
              <a:off x="12804107" y="24525052"/>
              <a:ext cx="809916" cy="509650"/>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smtClean="0">
                  <a:solidFill>
                    <a:schemeClr val="tx1"/>
                  </a:solidFill>
                </a:rPr>
                <a:t>0</a:t>
              </a:r>
              <a:endParaRPr lang="en-US" sz="3000" dirty="0">
                <a:solidFill>
                  <a:schemeClr val="tx1"/>
                </a:solidFill>
              </a:endParaRPr>
            </a:p>
          </p:txBody>
        </p:sp>
        <p:cxnSp>
          <p:nvCxnSpPr>
            <p:cNvPr id="9" name="Straight Arrow Connector 8"/>
            <p:cNvCxnSpPr>
              <a:stCxn id="5" idx="5"/>
              <a:endCxn id="124" idx="0"/>
            </p:cNvCxnSpPr>
            <p:nvPr/>
          </p:nvCxnSpPr>
          <p:spPr>
            <a:xfrm>
              <a:off x="13495414" y="24960065"/>
              <a:ext cx="782868" cy="727371"/>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5" idx="4"/>
              <a:endCxn id="125" idx="0"/>
            </p:cNvCxnSpPr>
            <p:nvPr/>
          </p:nvCxnSpPr>
          <p:spPr>
            <a:xfrm>
              <a:off x="13209065" y="25034702"/>
              <a:ext cx="14173" cy="65273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5" idx="3"/>
              <a:endCxn id="126" idx="0"/>
            </p:cNvCxnSpPr>
            <p:nvPr/>
          </p:nvCxnSpPr>
          <p:spPr>
            <a:xfrm flipH="1">
              <a:off x="12169989" y="24960065"/>
              <a:ext cx="752727" cy="79546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13071192" y="24149681"/>
              <a:ext cx="304092" cy="208627"/>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24" name="Flowchart: Connector 123"/>
            <p:cNvSpPr/>
            <p:nvPr/>
          </p:nvSpPr>
          <p:spPr>
            <a:xfrm>
              <a:off x="13873324" y="25687436"/>
              <a:ext cx="809916" cy="509650"/>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solidFill>
                    <a:schemeClr val="tx1"/>
                  </a:solidFill>
                </a:rPr>
                <a:t>2</a:t>
              </a:r>
            </a:p>
          </p:txBody>
        </p:sp>
        <p:sp>
          <p:nvSpPr>
            <p:cNvPr id="125" name="Flowchart: Connector 124"/>
            <p:cNvSpPr/>
            <p:nvPr/>
          </p:nvSpPr>
          <p:spPr>
            <a:xfrm>
              <a:off x="12818280" y="25687436"/>
              <a:ext cx="809916" cy="509650"/>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smtClean="0">
                  <a:solidFill>
                    <a:schemeClr val="tx1"/>
                  </a:solidFill>
                </a:rPr>
                <a:t>1</a:t>
              </a:r>
              <a:endParaRPr lang="en-US" sz="3000" dirty="0">
                <a:solidFill>
                  <a:schemeClr val="tx1"/>
                </a:solidFill>
              </a:endParaRPr>
            </a:p>
          </p:txBody>
        </p:sp>
        <p:sp>
          <p:nvSpPr>
            <p:cNvPr id="126" name="Flowchart: Connector 125"/>
            <p:cNvSpPr/>
            <p:nvPr/>
          </p:nvSpPr>
          <p:spPr>
            <a:xfrm>
              <a:off x="11765031" y="25755530"/>
              <a:ext cx="809916" cy="509650"/>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smtClean="0">
                  <a:solidFill>
                    <a:schemeClr val="tx1"/>
                  </a:solidFill>
                </a:rPr>
                <a:t>0</a:t>
              </a:r>
              <a:endParaRPr lang="en-US" sz="3000" dirty="0">
                <a:solidFill>
                  <a:schemeClr val="tx1"/>
                </a:solidFill>
              </a:endParaRPr>
            </a:p>
          </p:txBody>
        </p:sp>
        <p:sp>
          <p:nvSpPr>
            <p:cNvPr id="131" name="Rectangle 130"/>
            <p:cNvSpPr/>
            <p:nvPr/>
          </p:nvSpPr>
          <p:spPr>
            <a:xfrm>
              <a:off x="14238912" y="26451666"/>
              <a:ext cx="299006" cy="232677"/>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0" name="Rectangle 139"/>
            <p:cNvSpPr/>
            <p:nvPr/>
          </p:nvSpPr>
          <p:spPr>
            <a:xfrm>
              <a:off x="13073735" y="26457714"/>
              <a:ext cx="299006" cy="232677"/>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1" name="Rectangle 140"/>
            <p:cNvSpPr/>
            <p:nvPr/>
          </p:nvSpPr>
          <p:spPr>
            <a:xfrm>
              <a:off x="11988588" y="26459359"/>
              <a:ext cx="299006" cy="232677"/>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grpSp>
      <p:grpSp>
        <p:nvGrpSpPr>
          <p:cNvPr id="19" name="Group 18"/>
          <p:cNvGrpSpPr/>
          <p:nvPr/>
        </p:nvGrpSpPr>
        <p:grpSpPr>
          <a:xfrm>
            <a:off x="31405647" y="13989641"/>
            <a:ext cx="2737051" cy="897586"/>
            <a:chOff x="10950951" y="19686387"/>
            <a:chExt cx="2737051" cy="897586"/>
          </a:xfrm>
        </p:grpSpPr>
        <p:sp>
          <p:nvSpPr>
            <p:cNvPr id="118" name="Flowchart: Connector 117"/>
            <p:cNvSpPr/>
            <p:nvPr/>
          </p:nvSpPr>
          <p:spPr>
            <a:xfrm>
              <a:off x="10950951" y="19686389"/>
              <a:ext cx="675180" cy="480590"/>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smtClean="0">
                  <a:solidFill>
                    <a:schemeClr val="tx1"/>
                  </a:solidFill>
                </a:rPr>
                <a:t>0</a:t>
              </a:r>
              <a:endParaRPr lang="en-US" sz="3000" dirty="0">
                <a:solidFill>
                  <a:schemeClr val="tx1"/>
                </a:solidFill>
              </a:endParaRPr>
            </a:p>
          </p:txBody>
        </p:sp>
        <p:sp>
          <p:nvSpPr>
            <p:cNvPr id="121" name="Flowchart: Connector 120"/>
            <p:cNvSpPr/>
            <p:nvPr/>
          </p:nvSpPr>
          <p:spPr>
            <a:xfrm>
              <a:off x="12966605" y="19686387"/>
              <a:ext cx="662972" cy="480591"/>
            </a:xfrm>
            <a:prstGeom prst="flowChartConnector">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dirty="0">
                  <a:solidFill>
                    <a:schemeClr val="tx1"/>
                  </a:solidFill>
                </a:rPr>
                <a:t>1</a:t>
              </a:r>
            </a:p>
          </p:txBody>
        </p:sp>
        <p:cxnSp>
          <p:nvCxnSpPr>
            <p:cNvPr id="123" name="Straight Arrow Connector 122"/>
            <p:cNvCxnSpPr>
              <a:stCxn id="118" idx="6"/>
              <a:endCxn id="121" idx="2"/>
            </p:cNvCxnSpPr>
            <p:nvPr/>
          </p:nvCxnSpPr>
          <p:spPr>
            <a:xfrm flipV="1">
              <a:off x="11626131" y="19926683"/>
              <a:ext cx="1340474" cy="1"/>
            </a:xfrm>
            <a:prstGeom prst="straightConnector1">
              <a:avLst/>
            </a:prstGeom>
            <a:ln w="254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7" name="Rectangle 126"/>
            <p:cNvSpPr/>
            <p:nvPr/>
          </p:nvSpPr>
          <p:spPr>
            <a:xfrm>
              <a:off x="11514505" y="20222006"/>
              <a:ext cx="376191" cy="290250"/>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29" name="Rectangle 128"/>
            <p:cNvSpPr/>
            <p:nvPr/>
          </p:nvSpPr>
          <p:spPr>
            <a:xfrm>
              <a:off x="13311811" y="20293723"/>
              <a:ext cx="376191" cy="290250"/>
            </a:xfrm>
            <a:prstGeom prst="rect">
              <a:avLst/>
            </a:prstGeom>
            <a:solidFill>
              <a:srgbClr val="090F81"/>
            </a:solidFill>
            <a:ln>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818727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3550</TotalTime>
  <Words>837</Words>
  <Application>Microsoft Macintosh PowerPoint</Application>
  <PresentationFormat>Custom</PresentationFormat>
  <Paragraphs>61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Gregor von Laszewski &amp; Nigel Pugh</dc:creator>
  <cp:keywords/>
  <dc:description/>
  <cp:lastModifiedBy>Tori</cp:lastModifiedBy>
  <cp:revision>120</cp:revision>
  <dcterms:created xsi:type="dcterms:W3CDTF">2014-07-04T17:38:31Z</dcterms:created>
  <dcterms:modified xsi:type="dcterms:W3CDTF">2014-08-27T20:16:48Z</dcterms:modified>
  <cp:category/>
</cp:coreProperties>
</file>