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3" r:id="rId2"/>
    <p:sldId id="257" r:id="rId3"/>
    <p:sldId id="258" r:id="rId4"/>
    <p:sldId id="267" r:id="rId5"/>
    <p:sldId id="268" r:id="rId6"/>
    <p:sldId id="265" r:id="rId7"/>
    <p:sldId id="266" r:id="rId8"/>
    <p:sldId id="259" r:id="rId9"/>
    <p:sldId id="260" r:id="rId10"/>
    <p:sldId id="269" r:id="rId11"/>
    <p:sldId id="270" r:id="rId12"/>
    <p:sldId id="271" r:id="rId13"/>
    <p:sldId id="263" r:id="rId14"/>
    <p:sldId id="261" r:id="rId15"/>
    <p:sldId id="262" r:id="rId16"/>
    <p:sldId id="275" r:id="rId17"/>
    <p:sldId id="274" r:id="rId18"/>
    <p:sldId id="272" r:id="rId19"/>
    <p:sldId id="26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159" d="100"/>
          <a:sy n="159" d="100"/>
        </p:scale>
        <p:origin x="-354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FDDC-EDE2-094F-BE9C-8A00CEBAD94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76C1-E2F4-8544-B703-6F57FDA913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FDDC-EDE2-094F-BE9C-8A00CEBAD94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76C1-E2F4-8544-B703-6F57FDA913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FDDC-EDE2-094F-BE9C-8A00CEBAD94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76C1-E2F4-8544-B703-6F57FDA913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FDDC-EDE2-094F-BE9C-8A00CEBAD94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76C1-E2F4-8544-B703-6F57FDA913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FDDC-EDE2-094F-BE9C-8A00CEBAD94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76C1-E2F4-8544-B703-6F57FDA913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FDDC-EDE2-094F-BE9C-8A00CEBAD94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76C1-E2F4-8544-B703-6F57FDA913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FDDC-EDE2-094F-BE9C-8A00CEBAD94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76C1-E2F4-8544-B703-6F57FDA913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FDDC-EDE2-094F-BE9C-8A00CEBAD94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76C1-E2F4-8544-B703-6F57FDA913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FDDC-EDE2-094F-BE9C-8A00CEBAD94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76C1-E2F4-8544-B703-6F57FDA913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FDDC-EDE2-094F-BE9C-8A00CEBAD94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76C1-E2F4-8544-B703-6F57FDA913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FDDC-EDE2-094F-BE9C-8A00CEBAD94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76C1-E2F4-8544-B703-6F57FDA913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EFDDC-EDE2-094F-BE9C-8A00CEBAD94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876C1-E2F4-8544-B703-6F57FDA913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nyt.com/article/stories/s3452078.s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338138"/>
            <a:ext cx="7772400" cy="1470025"/>
          </a:xfrm>
        </p:spPr>
        <p:txBody>
          <a:bodyPr/>
          <a:lstStyle/>
          <a:p>
            <a:r>
              <a:rPr lang="en-US" b="1">
                <a:solidFill>
                  <a:srgbClr val="008000"/>
                </a:solidFill>
              </a:rPr>
              <a:t>STEM: Best Practices in the East</a:t>
            </a:r>
            <a:r>
              <a:rPr lang="en-US" b="1"/>
              <a:t>	</a:t>
            </a:r>
            <a:r>
              <a:rPr lang="en-US"/>
              <a:t> </a:t>
            </a:r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1371600" y="1808163"/>
            <a:ext cx="6400800" cy="1752600"/>
          </a:xfrm>
        </p:spPr>
        <p:txBody>
          <a:bodyPr/>
          <a:lstStyle/>
          <a:p>
            <a:r>
              <a:rPr lang="en-US" b="1" dirty="0">
                <a:solidFill>
                  <a:srgbClr val="008000"/>
                </a:solidFill>
                <a:latin typeface="Century Schoolbook" charset="0"/>
              </a:rPr>
              <a:t>STEM IS IN, IN THE EASTERN AREA  !!!!!!</a:t>
            </a:r>
            <a:endParaRPr lang="en-US" dirty="0">
              <a:solidFill>
                <a:srgbClr val="008000"/>
              </a:solidFill>
              <a:latin typeface="Century Schoolboo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123" y="3356669"/>
            <a:ext cx="2501900" cy="25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33" y="242634"/>
            <a:ext cx="4243281" cy="3175388"/>
          </a:xfrm>
          <a:prstGeom prst="rect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426" y="3729536"/>
            <a:ext cx="4180574" cy="3128463"/>
          </a:xfrm>
          <a:prstGeom prst="rect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32" y="3675540"/>
            <a:ext cx="4243281" cy="3182461"/>
          </a:xfrm>
          <a:prstGeom prst="rect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0148" y="242633"/>
            <a:ext cx="4233852" cy="3175389"/>
          </a:xfrm>
          <a:prstGeom prst="rect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TextBox 7"/>
          <p:cNvSpPr txBox="1"/>
          <p:nvPr/>
        </p:nvSpPr>
        <p:spPr>
          <a:xfrm>
            <a:off x="4419213" y="974936"/>
            <a:ext cx="490934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LETS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GO!</a:t>
            </a:r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8812" t="7693"/>
          <a:stretch>
            <a:fillRect/>
          </a:stretch>
        </p:blipFill>
        <p:spPr>
          <a:xfrm>
            <a:off x="446560" y="194140"/>
            <a:ext cx="3979443" cy="301447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83955" y="3459850"/>
            <a:ext cx="37420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Students select a runner who picks up the questions, returns to their team, returns the team answer to the proctor and picks up the next question.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t="6297"/>
          <a:stretch>
            <a:fillRect/>
          </a:stretch>
        </p:blipFill>
        <p:spPr>
          <a:xfrm>
            <a:off x="4607862" y="3459850"/>
            <a:ext cx="4284232" cy="301082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b="6943"/>
          <a:stretch>
            <a:fillRect/>
          </a:stretch>
        </p:blipFill>
        <p:spPr>
          <a:xfrm>
            <a:off x="4607862" y="194140"/>
            <a:ext cx="4354279" cy="3038976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185" y="140574"/>
            <a:ext cx="8684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Team mentors do not assist in answering the questions but encourages the team to discuss the question and talk through it.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312" y="1443601"/>
            <a:ext cx="3559612" cy="2663776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15252" t="12257" b="11149"/>
          <a:stretch>
            <a:fillRect/>
          </a:stretch>
        </p:blipFill>
        <p:spPr>
          <a:xfrm>
            <a:off x="5160742" y="4107377"/>
            <a:ext cx="3550182" cy="2401107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t="-3267" b="15893"/>
          <a:stretch>
            <a:fillRect/>
          </a:stretch>
        </p:blipFill>
        <p:spPr>
          <a:xfrm>
            <a:off x="1076848" y="1443601"/>
            <a:ext cx="3604817" cy="236127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848" y="3804871"/>
            <a:ext cx="3604817" cy="2703613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b="9443"/>
          <a:stretch>
            <a:fillRect/>
          </a:stretch>
        </p:blipFill>
        <p:spPr>
          <a:xfrm>
            <a:off x="3760689" y="3152280"/>
            <a:ext cx="4832816" cy="3282331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97749" y="334962"/>
            <a:ext cx="8093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/>
            <a:r>
              <a:rPr lang="en-US" sz="2400" dirty="0" smtClean="0"/>
              <a:t>•  Members of the winning team receive certificates.  </a:t>
            </a:r>
          </a:p>
          <a:p>
            <a:pPr marL="230188" indent="-230188"/>
            <a:endParaRPr lang="en-US" sz="2400" dirty="0" smtClean="0"/>
          </a:p>
          <a:p>
            <a:pPr marL="230188" indent="-230188"/>
            <a:r>
              <a:rPr lang="en-US" sz="2400" dirty="0" smtClean="0"/>
              <a:t>•  Several ”practice sprints” are encouraged before the final competition during which trophies are awarded.</a:t>
            </a:r>
          </a:p>
          <a:p>
            <a:pPr marL="230188" indent="-230188"/>
            <a:endParaRPr lang="en-US" sz="2400" dirty="0" smtClean="0"/>
          </a:p>
          <a:p>
            <a:pPr marL="230188" indent="-230188"/>
            <a:r>
              <a:rPr lang="en-US" sz="2400" dirty="0" smtClean="0"/>
              <a:t>•  Between the math sprint competitions teachers are encouraged to cover material for questions that all teams missed.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6652" y="201486"/>
            <a:ext cx="3891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Closing Ceremony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003" y="3438117"/>
            <a:ext cx="4242360" cy="318177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87" y="801651"/>
            <a:ext cx="3945116" cy="295226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206" y="432319"/>
            <a:ext cx="3744157" cy="2808118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rcRect l="10971" t="19489" r="14777" b="10385"/>
          <a:stretch>
            <a:fillRect/>
          </a:stretch>
        </p:blipFill>
        <p:spPr>
          <a:xfrm>
            <a:off x="1391699" y="3438117"/>
            <a:ext cx="2715838" cy="3419883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47" y="73418"/>
            <a:ext cx="3992239" cy="299417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t="7808" b="2315"/>
          <a:stretch>
            <a:fillRect/>
          </a:stretch>
        </p:blipFill>
        <p:spPr>
          <a:xfrm>
            <a:off x="4864189" y="3606201"/>
            <a:ext cx="4094825" cy="276022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189" y="73417"/>
            <a:ext cx="4094825" cy="307111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 t="15723"/>
          <a:stretch>
            <a:fillRect/>
          </a:stretch>
        </p:blipFill>
        <p:spPr>
          <a:xfrm>
            <a:off x="427147" y="3603661"/>
            <a:ext cx="4370909" cy="276276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27147" y="3144536"/>
            <a:ext cx="853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Mathematics Mentoring in a Fun Learning Environment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18" y="429451"/>
            <a:ext cx="2367482" cy="3062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b="37162"/>
          <a:stretch>
            <a:fillRect/>
          </a:stretch>
        </p:blipFill>
        <p:spPr>
          <a:xfrm>
            <a:off x="7330551" y="429451"/>
            <a:ext cx="1630552" cy="2999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585929" y="3886309"/>
            <a:ext cx="467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WHAT’S IN THE MATHEMATICS SPRINT KIT 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0534" y="4440307"/>
            <a:ext cx="79629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One trophy for each of the members on the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,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and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place teams</a:t>
            </a:r>
          </a:p>
          <a:p>
            <a:r>
              <a:rPr lang="en-US" sz="2000" dirty="0" smtClean="0"/>
              <a:t>One Certificate of Participation for each student</a:t>
            </a:r>
          </a:p>
          <a:p>
            <a:r>
              <a:rPr lang="en-US" sz="2000" dirty="0" smtClean="0"/>
              <a:t>One Math Demand It backpack for each student</a:t>
            </a:r>
          </a:p>
          <a:p>
            <a:r>
              <a:rPr lang="en-US" sz="2000" dirty="0" smtClean="0"/>
              <a:t>One Math Demand It button for each student</a:t>
            </a:r>
          </a:p>
          <a:p>
            <a:r>
              <a:rPr lang="en-US" sz="2000" dirty="0" smtClean="0"/>
              <a:t>Instructions</a:t>
            </a:r>
          </a:p>
          <a:p>
            <a:r>
              <a:rPr lang="en-US" sz="2000" dirty="0" smtClean="0"/>
              <a:t>Filler activity with Answer Key</a:t>
            </a:r>
          </a:p>
          <a:p>
            <a:r>
              <a:rPr lang="en-US" sz="2000" dirty="0" smtClean="0"/>
              <a:t>Grading sheet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956" y="429450"/>
            <a:ext cx="3239415" cy="3062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9698" y="3080274"/>
            <a:ext cx="40180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Mathematics Sprint Competition </a:t>
            </a:r>
            <a:r>
              <a:rPr lang="en-US" dirty="0" smtClean="0">
                <a:solidFill>
                  <a:srgbClr val="008000"/>
                </a:solidFill>
              </a:rPr>
              <a:t>is a fun way to improve attitudes towards mathematics and improve scores on mathematics standardized test.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53539" y="0"/>
            <a:ext cx="65801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Host a Mathematics </a:t>
            </a:r>
            <a:r>
              <a:rPr lang="en-US" sz="2400" dirty="0">
                <a:solidFill>
                  <a:srgbClr val="008000"/>
                </a:solidFill>
              </a:rPr>
              <a:t>S</a:t>
            </a:r>
            <a:r>
              <a:rPr lang="en-US" sz="2400" dirty="0" smtClean="0">
                <a:solidFill>
                  <a:srgbClr val="008000"/>
                </a:solidFill>
              </a:rPr>
              <a:t>print Competition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Century Schoolbook" charset="0"/>
              </a:rPr>
              <a:t>STEM IS IN, IN THE EASTERN AREA  !!!!!!</a:t>
            </a:r>
            <a:endParaRPr lang="en-US" dirty="0" smtClean="0">
              <a:solidFill>
                <a:srgbClr val="008000"/>
              </a:solidFill>
              <a:latin typeface="Century Schoolbook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96631" y="1188878"/>
            <a:ext cx="403997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 selection of what you’ll find in the Math Sprint Toolkit:</a:t>
            </a:r>
          </a:p>
          <a:p>
            <a:endParaRPr lang="en-US" dirty="0" smtClean="0">
              <a:solidFill>
                <a:srgbClr val="008000"/>
              </a:solidFill>
            </a:endParaRPr>
          </a:p>
          <a:p>
            <a:pPr marL="231775" defTabSz="-746125"/>
            <a:r>
              <a:rPr lang="en-US" dirty="0" smtClean="0">
                <a:solidFill>
                  <a:srgbClr val="008000"/>
                </a:solidFill>
              </a:rPr>
              <a:t>•  Math Sprint instructions</a:t>
            </a:r>
          </a:p>
          <a:p>
            <a:pPr marL="231775" defTabSz="-746125"/>
            <a:r>
              <a:rPr lang="en-US" dirty="0" smtClean="0">
                <a:solidFill>
                  <a:srgbClr val="008000"/>
                </a:solidFill>
              </a:rPr>
              <a:t>•  Grading sheets</a:t>
            </a:r>
          </a:p>
          <a:p>
            <a:pPr marL="231775" defTabSz="-746125"/>
            <a:r>
              <a:rPr lang="en-US" dirty="0" smtClean="0">
                <a:solidFill>
                  <a:srgbClr val="008000"/>
                </a:solidFill>
              </a:rPr>
              <a:t>•  Certificates</a:t>
            </a:r>
          </a:p>
          <a:p>
            <a:pPr marL="231775" defTabSz="-746125"/>
            <a:r>
              <a:rPr lang="en-US" dirty="0" smtClean="0">
                <a:solidFill>
                  <a:srgbClr val="008000"/>
                </a:solidFill>
              </a:rPr>
              <a:t>•  </a:t>
            </a:r>
            <a:r>
              <a:rPr lang="en-US" dirty="0">
                <a:solidFill>
                  <a:srgbClr val="008000"/>
                </a:solidFill>
              </a:rPr>
              <a:t>T</a:t>
            </a:r>
            <a:r>
              <a:rPr lang="en-US" dirty="0" smtClean="0">
                <a:solidFill>
                  <a:srgbClr val="008000"/>
                </a:solidFill>
              </a:rPr>
              <a:t>rophies</a:t>
            </a:r>
          </a:p>
          <a:p>
            <a:pPr marL="231775" defTabSz="-746125"/>
            <a:r>
              <a:rPr lang="en-US" dirty="0" smtClean="0">
                <a:solidFill>
                  <a:srgbClr val="008000"/>
                </a:solidFill>
              </a:rPr>
              <a:t>•  Filler activities</a:t>
            </a:r>
          </a:p>
          <a:p>
            <a:pPr marL="231775" defTabSz="-746125"/>
            <a:endParaRPr lang="en-US" dirty="0" smtClean="0"/>
          </a:p>
          <a:p>
            <a:pPr defTabSz="-746125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98" y="247769"/>
            <a:ext cx="2501900" cy="25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16993" t="33208" r="32573" b="25685"/>
          <a:stretch>
            <a:fillRect/>
          </a:stretch>
        </p:blipFill>
        <p:spPr>
          <a:xfrm>
            <a:off x="5889152" y="4840060"/>
            <a:ext cx="2947458" cy="1801780"/>
          </a:xfrm>
          <a:prstGeom prst="rect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539" y="4840060"/>
            <a:ext cx="2532186" cy="1801780"/>
          </a:xfrm>
          <a:prstGeom prst="rect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t="6911"/>
          <a:stretch>
            <a:fillRect/>
          </a:stretch>
        </p:blipFill>
        <p:spPr>
          <a:xfrm>
            <a:off x="150875" y="4840060"/>
            <a:ext cx="2580723" cy="180178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4"/>
          <p:cNvSpPr txBox="1">
            <a:spLocks noChangeArrowheads="1"/>
          </p:cNvSpPr>
          <p:nvPr/>
        </p:nvSpPr>
        <p:spPr bwMode="auto">
          <a:xfrm>
            <a:off x="1062038" y="-41275"/>
            <a:ext cx="83486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8000"/>
                </a:solidFill>
              </a:rPr>
              <a:t>Keep “</a:t>
            </a:r>
            <a:r>
              <a:rPr lang="en-US" b="1">
                <a:solidFill>
                  <a:srgbClr val="008000"/>
                </a:solidFill>
              </a:rPr>
              <a:t>STEM-ulating”, as Link Argentina says!</a:t>
            </a:r>
            <a:endParaRPr lang="en-US">
              <a:solidFill>
                <a:srgbClr val="008000"/>
              </a:solidFill>
            </a:endParaRPr>
          </a:p>
        </p:txBody>
      </p:sp>
      <p:sp>
        <p:nvSpPr>
          <p:cNvPr id="23555" name="TextBox 15"/>
          <p:cNvSpPr txBox="1">
            <a:spLocks noChangeArrowheads="1"/>
          </p:cNvSpPr>
          <p:nvPr/>
        </p:nvSpPr>
        <p:spPr bwMode="auto">
          <a:xfrm>
            <a:off x="1003300" y="441325"/>
            <a:ext cx="4064000" cy="175418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008000"/>
                </a:solidFill>
              </a:rPr>
              <a:t>Eastern Area STEM Success</a:t>
            </a:r>
          </a:p>
          <a:p>
            <a:r>
              <a:rPr lang="en-US" sz="1200">
                <a:solidFill>
                  <a:srgbClr val="008000"/>
                </a:solidFill>
              </a:rPr>
              <a:t>• The Old Dominion Chapter – NASA SoI grant</a:t>
            </a:r>
          </a:p>
          <a:p>
            <a:r>
              <a:rPr lang="en-US" sz="1200">
                <a:solidFill>
                  <a:srgbClr val="008000"/>
                </a:solidFill>
              </a:rPr>
              <a:t>• The Portsmouth Chapter - NASA SoI grant</a:t>
            </a:r>
          </a:p>
          <a:p>
            <a:r>
              <a:rPr lang="en-US" sz="1200">
                <a:solidFill>
                  <a:srgbClr val="008000"/>
                </a:solidFill>
              </a:rPr>
              <a:t>• The Silver Spring Chapter - NASA SoI grant</a:t>
            </a:r>
          </a:p>
          <a:p>
            <a:r>
              <a:rPr lang="en-US" sz="1200">
                <a:solidFill>
                  <a:srgbClr val="008000"/>
                </a:solidFill>
              </a:rPr>
              <a:t>• The Harbor City Chapter  - Chevron grant</a:t>
            </a:r>
          </a:p>
          <a:p>
            <a:r>
              <a:rPr lang="en-US" sz="1200">
                <a:solidFill>
                  <a:srgbClr val="008000"/>
                </a:solidFill>
              </a:rPr>
              <a:t>• The Wilmington Chapter – Math Sprint Model</a:t>
            </a:r>
          </a:p>
          <a:p>
            <a:r>
              <a:rPr lang="en-US" sz="1200">
                <a:solidFill>
                  <a:srgbClr val="008000"/>
                </a:solidFill>
              </a:rPr>
              <a:t>• The Newport News Chapter’s support for 1 pre-service elementary teacher ($1000) at the NASA/National Institute for Aeronautics Pre-Service Teacher Institute </a:t>
            </a:r>
          </a:p>
        </p:txBody>
      </p:sp>
      <p:sp>
        <p:nvSpPr>
          <p:cNvPr id="23556" name="TextBox 16"/>
          <p:cNvSpPr txBox="1">
            <a:spLocks noChangeArrowheads="1"/>
          </p:cNvSpPr>
          <p:nvPr/>
        </p:nvSpPr>
        <p:spPr bwMode="auto">
          <a:xfrm>
            <a:off x="5367338" y="441325"/>
            <a:ext cx="3421062" cy="175418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008000"/>
                </a:solidFill>
              </a:rPr>
              <a:t>STEM Resources:</a:t>
            </a:r>
          </a:p>
          <a:p>
            <a:r>
              <a:rPr lang="en-US" sz="1200">
                <a:solidFill>
                  <a:srgbClr val="008000"/>
                </a:solidFill>
              </a:rPr>
              <a:t> http://www.easternarealinks.org/stem.aspx</a:t>
            </a:r>
          </a:p>
          <a:p>
            <a:r>
              <a:rPr lang="en-US" sz="1200">
                <a:solidFill>
                  <a:srgbClr val="008000"/>
                </a:solidFill>
              </a:rPr>
              <a:t>     • STEM Toolkit</a:t>
            </a:r>
          </a:p>
          <a:p>
            <a:r>
              <a:rPr lang="en-US" sz="1200">
                <a:solidFill>
                  <a:srgbClr val="008000"/>
                </a:solidFill>
              </a:rPr>
              <a:t>     • 3 STEM Webinars:  funding ideas &amp; STEM           Service Delivery Models</a:t>
            </a:r>
          </a:p>
          <a:p>
            <a:endParaRPr lang="en-US" sz="1200">
              <a:solidFill>
                <a:srgbClr val="008000"/>
              </a:solidFill>
            </a:endParaRPr>
          </a:p>
          <a:p>
            <a:r>
              <a:rPr lang="en-US" sz="1200" b="1">
                <a:solidFill>
                  <a:srgbClr val="008000"/>
                </a:solidFill>
              </a:rPr>
              <a:t>  Please contact gnashe@verizon.net to report your chapter STEM activities. We want to celebrate your success.</a:t>
            </a:r>
          </a:p>
        </p:txBody>
      </p:sp>
      <p:sp>
        <p:nvSpPr>
          <p:cNvPr id="23557" name="TextBox 17"/>
          <p:cNvSpPr txBox="1">
            <a:spLocks noChangeArrowheads="1"/>
          </p:cNvSpPr>
          <p:nvPr/>
        </p:nvSpPr>
        <p:spPr bwMode="auto">
          <a:xfrm>
            <a:off x="1062038" y="3646488"/>
            <a:ext cx="77263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8000"/>
                </a:solidFill>
              </a:rPr>
              <a:t>Delivering and Sustaining Transformational Programs throughout Eastern Area !!!!!</a:t>
            </a:r>
          </a:p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8813" y="2420938"/>
            <a:ext cx="1601787" cy="1200150"/>
          </a:xfrm>
          <a:prstGeom prst="rect">
            <a:avLst/>
          </a:prstGeom>
          <a:noFill/>
          <a:ln w="38100" cap="sq">
            <a:solidFill>
              <a:srgbClr val="008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8"/>
              </a:srgbClr>
            </a:outerShdw>
          </a:effectLst>
        </p:spPr>
      </p:pic>
      <p:pic>
        <p:nvPicPr>
          <p:cNvPr id="20" name="Picture 19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7850" y="2420938"/>
            <a:ext cx="1851025" cy="1181100"/>
          </a:xfrm>
          <a:prstGeom prst="rect">
            <a:avLst/>
          </a:prstGeom>
          <a:noFill/>
          <a:ln w="38100" cap="sq">
            <a:solidFill>
              <a:srgbClr val="008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8"/>
              </a:srgbClr>
            </a:outerShdw>
          </a:effectLst>
        </p:spPr>
      </p:pic>
      <p:pic>
        <p:nvPicPr>
          <p:cNvPr id="21" name="Picture 20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8425" y="2420938"/>
            <a:ext cx="1622425" cy="1201737"/>
          </a:xfrm>
          <a:prstGeom prst="rect">
            <a:avLst/>
          </a:prstGeom>
          <a:noFill/>
          <a:ln w="38100" cap="sq">
            <a:solidFill>
              <a:srgbClr val="008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8"/>
              </a:srgbClr>
            </a:outerShdw>
          </a:effectLst>
        </p:spPr>
      </p:pic>
      <p:pic>
        <p:nvPicPr>
          <p:cNvPr id="22" name="Picture 7" descr="C:\Users\Bedford 7\Saved Games\Pictures\STEM 1.jpg"/>
          <p:cNvPicPr>
            <a:picLocks noChangeAspect="1" noChangeArrowheads="1"/>
          </p:cNvPicPr>
          <p:nvPr/>
        </p:nvPicPr>
        <p:blipFill>
          <a:blip r:embed="rId6"/>
          <a:srcRect l="5911" r="6404"/>
          <a:stretch>
            <a:fillRect/>
          </a:stretch>
        </p:blipFill>
        <p:spPr bwMode="auto">
          <a:xfrm>
            <a:off x="1062038" y="2419350"/>
            <a:ext cx="1847850" cy="1185863"/>
          </a:xfrm>
          <a:prstGeom prst="rect">
            <a:avLst/>
          </a:prstGeom>
          <a:noFill/>
          <a:ln w="38100" cap="sq">
            <a:solidFill>
              <a:srgbClr val="008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8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395113" y="4033196"/>
            <a:ext cx="5452533" cy="249299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457200" indent="-457200" algn="just">
              <a:defRPr/>
            </a:pPr>
            <a:r>
              <a:rPr lang="en-US" sz="1200" b="1" dirty="0">
                <a:solidFill>
                  <a:srgbClr val="008000"/>
                </a:solidFill>
              </a:rPr>
              <a:t>      2011-2013 GOALS</a:t>
            </a:r>
          </a:p>
          <a:p>
            <a:pPr marL="457200" indent="-457200" algn="just">
              <a:defRPr/>
            </a:pPr>
            <a:r>
              <a:rPr lang="en-US" sz="1200" dirty="0">
                <a:solidFill>
                  <a:srgbClr val="008000"/>
                </a:solidFill>
              </a:rPr>
              <a:t>  • Use technology (webinars, conference calls, and on-line videos) to introduce chapters to STEM mentoring models which promote achievement in mathematics.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1200" dirty="0">
              <a:solidFill>
                <a:srgbClr val="008000"/>
              </a:solidFill>
            </a:endParaRPr>
          </a:p>
          <a:p>
            <a:pPr marL="457200" indent="-457200" algn="just">
              <a:defRPr/>
            </a:pPr>
            <a:r>
              <a:rPr lang="en-US" sz="1200" dirty="0">
                <a:solidFill>
                  <a:srgbClr val="008000"/>
                </a:solidFill>
              </a:rPr>
              <a:t>     •  Conduct a workshop for 100% of the chapters at the 2013 Eastern Area (EA) Conference on STEM mentoring models.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en-US" sz="1200" dirty="0">
              <a:ln>
                <a:solidFill>
                  <a:srgbClr val="FF6600"/>
                </a:solidFill>
              </a:ln>
              <a:solidFill>
                <a:srgbClr val="008000"/>
              </a:solidFill>
            </a:endParaRPr>
          </a:p>
          <a:p>
            <a:pPr marL="457200" indent="-457200">
              <a:defRPr/>
            </a:pPr>
            <a:r>
              <a:rPr lang="en-US" sz="1200" dirty="0">
                <a:solidFill>
                  <a:srgbClr val="008000"/>
                </a:solidFill>
              </a:rPr>
              <a:t>      •  Establish a STEM initiative award for chapters.</a:t>
            </a:r>
          </a:p>
          <a:p>
            <a:pPr marL="457200" indent="-457200">
              <a:defRPr/>
            </a:pPr>
            <a:r>
              <a:rPr lang="en-US" sz="1200" dirty="0">
                <a:solidFill>
                  <a:srgbClr val="008000"/>
                </a:solidFill>
              </a:rPr>
              <a:t> </a:t>
            </a:r>
          </a:p>
          <a:p>
            <a:pPr marL="457200" indent="-457200">
              <a:defRPr/>
            </a:pPr>
            <a:r>
              <a:rPr lang="en-US" sz="1200" dirty="0">
                <a:solidFill>
                  <a:srgbClr val="008000"/>
                </a:solidFill>
              </a:rPr>
              <a:t>      •  Establish a link on the EA website by Dec. 2012 containing STEM resources and opportunities for partnerships with the private sector.</a:t>
            </a:r>
          </a:p>
          <a:p>
            <a:pPr>
              <a:defRPr/>
            </a:pPr>
            <a:endParaRPr lang="en-US" sz="1200" dirty="0">
              <a:solidFill>
                <a:srgbClr val="008000"/>
              </a:solidFill>
            </a:endParaRPr>
          </a:p>
        </p:txBody>
      </p:sp>
      <p:pic>
        <p:nvPicPr>
          <p:cNvPr id="18443" name="Picture 2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1525" y="4640263"/>
            <a:ext cx="2362200" cy="1649412"/>
          </a:xfrm>
          <a:prstGeom prst="rect">
            <a:avLst/>
          </a:prstGeom>
          <a:noFill/>
          <a:ln w="38100" cap="sq">
            <a:solidFill>
              <a:srgbClr val="008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5349" y="824108"/>
            <a:ext cx="805293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Online Resources for the Math Sprint Model</a:t>
            </a:r>
          </a:p>
          <a:p>
            <a:endParaRPr lang="en-US" dirty="0" smtClean="0"/>
          </a:p>
          <a:p>
            <a:endParaRPr lang="en-US" dirty="0" smtClean="0"/>
          </a:p>
          <a:p>
            <a:pPr marL="906463"/>
            <a:r>
              <a:rPr lang="en-US" sz="2400" dirty="0" smtClean="0"/>
              <a:t>•  MOU</a:t>
            </a:r>
          </a:p>
          <a:p>
            <a:pPr marL="906463"/>
            <a:r>
              <a:rPr lang="en-US" sz="2400" dirty="0" smtClean="0"/>
              <a:t>•  Math Sprint instructions</a:t>
            </a:r>
          </a:p>
          <a:p>
            <a:pPr marL="906463"/>
            <a:r>
              <a:rPr lang="en-US" sz="2400" dirty="0" smtClean="0"/>
              <a:t>•  Grading sheets</a:t>
            </a:r>
          </a:p>
          <a:p>
            <a:pPr marL="906463"/>
            <a:r>
              <a:rPr lang="en-US" sz="2400" dirty="0" smtClean="0"/>
              <a:t>•  Certificates</a:t>
            </a:r>
          </a:p>
          <a:p>
            <a:pPr marL="906463"/>
            <a:r>
              <a:rPr lang="en-US" sz="2400" dirty="0" smtClean="0"/>
              <a:t>•  Filler activities</a:t>
            </a:r>
          </a:p>
          <a:p>
            <a:endParaRPr lang="en-US" dirty="0" smtClean="0"/>
          </a:p>
          <a:p>
            <a:endParaRPr lang="en-US" dirty="0" smtClean="0"/>
          </a:p>
          <a:p>
            <a:pPr algn="ctr"/>
            <a:r>
              <a:rPr lang="en-US" sz="2400" dirty="0" smtClean="0"/>
              <a:t>View examples of a Competition at:</a:t>
            </a:r>
          </a:p>
          <a:p>
            <a:endParaRPr lang="en-US" sz="2400" dirty="0" smtClean="0"/>
          </a:p>
          <a:p>
            <a:r>
              <a:rPr lang="en-US" sz="2400" dirty="0" smtClean="0">
                <a:hlinkClick r:id="rId3"/>
              </a:rPr>
              <a:t>http://wnyt.com/article/stories/s3452078.shtml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dirty="0" smtClean="0"/>
              <a:t>http://mmt.cs.ecsu.edu/nia_photo_library/09summer/igarss09/slides/090720-igarss09-297.html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i="1" smtClean="0">
                <a:solidFill>
                  <a:srgbClr val="00B050"/>
                </a:solidFill>
                <a:latin typeface="Garamond" charset="0"/>
              </a:rPr>
              <a:t>Mentoring Model ~ Mathematics Sprint Competition</a:t>
            </a:r>
          </a:p>
        </p:txBody>
      </p:sp>
      <p:sp>
        <p:nvSpPr>
          <p:cNvPr id="47107" name="TextBox 4"/>
          <p:cNvSpPr txBox="1">
            <a:spLocks noChangeArrowheads="1"/>
          </p:cNvSpPr>
          <p:nvPr/>
        </p:nvSpPr>
        <p:spPr bwMode="auto">
          <a:xfrm>
            <a:off x="4953000" y="1600200"/>
            <a:ext cx="38100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i="1" dirty="0">
                <a:solidFill>
                  <a:srgbClr val="008000"/>
                </a:solidFill>
              </a:rPr>
              <a:t>Mathematics Sprint Competition </a:t>
            </a:r>
            <a:r>
              <a:rPr lang="en-US" sz="2800" dirty="0">
                <a:solidFill>
                  <a:srgbClr val="008000"/>
                </a:solidFill>
              </a:rPr>
              <a:t>is a fun way to improve attitudes towards mathematics and improve scores on mathematics standardized test.</a:t>
            </a:r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6613" y="1663700"/>
            <a:ext cx="254317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654050" y="423863"/>
            <a:ext cx="8256588" cy="6088062"/>
            <a:chOff x="412" y="267"/>
            <a:chExt cx="5201" cy="3835"/>
          </a:xfrm>
        </p:grpSpPr>
        <p:sp>
          <p:nvSpPr>
            <p:cNvPr id="48131" name="Text Box 5"/>
            <p:cNvSpPr txBox="1">
              <a:spLocks noChangeArrowheads="1"/>
            </p:cNvSpPr>
            <p:nvPr/>
          </p:nvSpPr>
          <p:spPr bwMode="auto">
            <a:xfrm>
              <a:off x="1539" y="267"/>
              <a:ext cx="2387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rgbClr val="000000"/>
                  </a:solidFill>
                  <a:latin typeface="Rockwell" charset="0"/>
                </a:rPr>
                <a:t>Service Delivery Model</a:t>
              </a:r>
            </a:p>
            <a:p>
              <a:pPr algn="ctr"/>
              <a:r>
                <a:rPr lang="en-US" b="1">
                  <a:solidFill>
                    <a:srgbClr val="000000"/>
                  </a:solidFill>
                  <a:latin typeface="Rockwell" charset="0"/>
                </a:rPr>
                <a:t>Sprint Mathematics Competition</a:t>
              </a:r>
            </a:p>
          </p:txBody>
        </p:sp>
        <p:sp>
          <p:nvSpPr>
            <p:cNvPr id="48132" name="Text Box 16"/>
            <p:cNvSpPr txBox="1">
              <a:spLocks noChangeArrowheads="1"/>
            </p:cNvSpPr>
            <p:nvPr/>
          </p:nvSpPr>
          <p:spPr bwMode="auto">
            <a:xfrm>
              <a:off x="1026" y="1152"/>
              <a:ext cx="69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Rockwell" charset="0"/>
                </a:rPr>
                <a:t>Situation</a:t>
              </a:r>
              <a:r>
                <a:rPr lang="en-US" sz="1200">
                  <a:solidFill>
                    <a:srgbClr val="000000"/>
                  </a:solidFill>
                  <a:latin typeface="Rockwell" charset="0"/>
                </a:rPr>
                <a:t>:</a:t>
              </a:r>
            </a:p>
          </p:txBody>
        </p:sp>
        <p:sp>
          <p:nvSpPr>
            <p:cNvPr id="48133" name="Text Box 17"/>
            <p:cNvSpPr txBox="1">
              <a:spLocks noChangeArrowheads="1"/>
            </p:cNvSpPr>
            <p:nvPr/>
          </p:nvSpPr>
          <p:spPr bwMode="auto">
            <a:xfrm>
              <a:off x="1653" y="1170"/>
              <a:ext cx="359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 i="1">
                  <a:solidFill>
                    <a:srgbClr val="000000"/>
                  </a:solidFill>
                  <a:latin typeface="Rockwell" charset="0"/>
                </a:rPr>
                <a:t>Poor Mathematics Performance of Minorities Standardized Tests</a:t>
              </a:r>
            </a:p>
          </p:txBody>
        </p:sp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488" y="2112"/>
              <a:ext cx="5125" cy="1223"/>
              <a:chOff x="384" y="1920"/>
              <a:chExt cx="4992" cy="1223"/>
            </a:xfrm>
          </p:grpSpPr>
          <p:sp>
            <p:nvSpPr>
              <p:cNvPr id="48165" name="Rectangle 6"/>
              <p:cNvSpPr>
                <a:spLocks noChangeArrowheads="1"/>
              </p:cNvSpPr>
              <p:nvPr/>
            </p:nvSpPr>
            <p:spPr bwMode="auto">
              <a:xfrm>
                <a:off x="384" y="1920"/>
                <a:ext cx="672" cy="122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  <a:latin typeface="Rockwell" charset="0"/>
                </a:endParaRPr>
              </a:p>
            </p:txBody>
          </p:sp>
          <p:sp>
            <p:nvSpPr>
              <p:cNvPr id="48166" name="Rectangle 7"/>
              <p:cNvSpPr>
                <a:spLocks noChangeArrowheads="1"/>
              </p:cNvSpPr>
              <p:nvPr/>
            </p:nvSpPr>
            <p:spPr bwMode="auto">
              <a:xfrm>
                <a:off x="1248" y="1920"/>
                <a:ext cx="672" cy="122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  <a:latin typeface="Rockwell" charset="0"/>
                </a:endParaRPr>
              </a:p>
            </p:txBody>
          </p:sp>
          <p:sp>
            <p:nvSpPr>
              <p:cNvPr id="48167" name="Rectangle 8"/>
              <p:cNvSpPr>
                <a:spLocks noChangeArrowheads="1"/>
              </p:cNvSpPr>
              <p:nvPr/>
            </p:nvSpPr>
            <p:spPr bwMode="auto">
              <a:xfrm>
                <a:off x="2112" y="1920"/>
                <a:ext cx="624" cy="122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  <a:latin typeface="Rockwell" charset="0"/>
                </a:endParaRPr>
              </a:p>
            </p:txBody>
          </p:sp>
          <p:sp>
            <p:nvSpPr>
              <p:cNvPr id="48168" name="Rectangle 9"/>
              <p:cNvSpPr>
                <a:spLocks noChangeArrowheads="1"/>
              </p:cNvSpPr>
              <p:nvPr/>
            </p:nvSpPr>
            <p:spPr bwMode="auto">
              <a:xfrm>
                <a:off x="2976" y="1920"/>
                <a:ext cx="624" cy="122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  <a:latin typeface="Rockwell" charset="0"/>
                </a:endParaRPr>
              </a:p>
            </p:txBody>
          </p:sp>
          <p:sp>
            <p:nvSpPr>
              <p:cNvPr id="48169" name="Rectangle 10"/>
              <p:cNvSpPr>
                <a:spLocks noChangeArrowheads="1"/>
              </p:cNvSpPr>
              <p:nvPr/>
            </p:nvSpPr>
            <p:spPr bwMode="auto">
              <a:xfrm>
                <a:off x="3840" y="1920"/>
                <a:ext cx="672" cy="122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  <a:latin typeface="Rockwell" charset="0"/>
                </a:endParaRPr>
              </a:p>
            </p:txBody>
          </p:sp>
          <p:sp>
            <p:nvSpPr>
              <p:cNvPr id="48170" name="AutoShape 11"/>
              <p:cNvSpPr>
                <a:spLocks noChangeArrowheads="1"/>
              </p:cNvSpPr>
              <p:nvPr/>
            </p:nvSpPr>
            <p:spPr bwMode="auto">
              <a:xfrm>
                <a:off x="1056" y="2352"/>
                <a:ext cx="144" cy="342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  <a:latin typeface="Rockwell" charset="0"/>
                </a:endParaRPr>
              </a:p>
            </p:txBody>
          </p:sp>
          <p:sp>
            <p:nvSpPr>
              <p:cNvPr id="48171" name="AutoShape 12"/>
              <p:cNvSpPr>
                <a:spLocks noChangeArrowheads="1"/>
              </p:cNvSpPr>
              <p:nvPr/>
            </p:nvSpPr>
            <p:spPr bwMode="auto">
              <a:xfrm>
                <a:off x="1920" y="2352"/>
                <a:ext cx="144" cy="342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  <a:latin typeface="Rockwell" charset="0"/>
                </a:endParaRPr>
              </a:p>
            </p:txBody>
          </p:sp>
          <p:sp>
            <p:nvSpPr>
              <p:cNvPr id="48172" name="AutoShape 13"/>
              <p:cNvSpPr>
                <a:spLocks noChangeArrowheads="1"/>
              </p:cNvSpPr>
              <p:nvPr/>
            </p:nvSpPr>
            <p:spPr bwMode="auto">
              <a:xfrm>
                <a:off x="2736" y="2352"/>
                <a:ext cx="144" cy="342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  <a:latin typeface="Rockwell" charset="0"/>
                </a:endParaRPr>
              </a:p>
            </p:txBody>
          </p:sp>
          <p:sp>
            <p:nvSpPr>
              <p:cNvPr id="48173" name="AutoShape 14"/>
              <p:cNvSpPr>
                <a:spLocks noChangeArrowheads="1"/>
              </p:cNvSpPr>
              <p:nvPr/>
            </p:nvSpPr>
            <p:spPr bwMode="auto">
              <a:xfrm>
                <a:off x="3600" y="2352"/>
                <a:ext cx="144" cy="342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  <a:latin typeface="Rockwell" charset="0"/>
                </a:endParaRPr>
              </a:p>
            </p:txBody>
          </p:sp>
          <p:sp>
            <p:nvSpPr>
              <p:cNvPr id="48174" name="Rectangle 21"/>
              <p:cNvSpPr>
                <a:spLocks noChangeArrowheads="1"/>
              </p:cNvSpPr>
              <p:nvPr/>
            </p:nvSpPr>
            <p:spPr bwMode="auto">
              <a:xfrm>
                <a:off x="4704" y="1920"/>
                <a:ext cx="672" cy="122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  <a:latin typeface="Rockwell" charset="0"/>
                </a:endParaRPr>
              </a:p>
            </p:txBody>
          </p:sp>
          <p:sp>
            <p:nvSpPr>
              <p:cNvPr id="48175" name="AutoShape 22"/>
              <p:cNvSpPr>
                <a:spLocks noChangeArrowheads="1"/>
              </p:cNvSpPr>
              <p:nvPr/>
            </p:nvSpPr>
            <p:spPr bwMode="auto">
              <a:xfrm>
                <a:off x="4512" y="2352"/>
                <a:ext cx="144" cy="342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  <a:latin typeface="Rockwell" charset="0"/>
                </a:endParaRPr>
              </a:p>
            </p:txBody>
          </p:sp>
        </p:grpSp>
        <p:grpSp>
          <p:nvGrpSpPr>
            <p:cNvPr id="4" name="Group 34"/>
            <p:cNvGrpSpPr>
              <a:grpSpLocks/>
            </p:cNvGrpSpPr>
            <p:nvPr/>
          </p:nvGrpSpPr>
          <p:grpSpPr bwMode="auto">
            <a:xfrm>
              <a:off x="478" y="1392"/>
              <a:ext cx="4988" cy="452"/>
              <a:chOff x="381" y="1296"/>
              <a:chExt cx="4858" cy="452"/>
            </a:xfrm>
          </p:grpSpPr>
          <p:sp>
            <p:nvSpPr>
              <p:cNvPr id="48156" name="Text Box 18"/>
              <p:cNvSpPr txBox="1">
                <a:spLocks noChangeArrowheads="1"/>
              </p:cNvSpPr>
              <p:nvPr/>
            </p:nvSpPr>
            <p:spPr bwMode="auto">
              <a:xfrm>
                <a:off x="381" y="1296"/>
                <a:ext cx="670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rgbClr val="000000"/>
                    </a:solidFill>
                    <a:latin typeface="Rockwell" charset="0"/>
                  </a:rPr>
                  <a:t>Inputs/</a:t>
                </a:r>
              </a:p>
              <a:p>
                <a:pPr algn="ctr"/>
                <a:r>
                  <a:rPr lang="en-US" sz="1400" b="1">
                    <a:solidFill>
                      <a:srgbClr val="000000"/>
                    </a:solidFill>
                    <a:latin typeface="Rockwell" charset="0"/>
                  </a:rPr>
                  <a:t>Resources</a:t>
                </a:r>
                <a:endParaRPr lang="en-US" sz="1100" b="1">
                  <a:solidFill>
                    <a:srgbClr val="000000"/>
                  </a:solidFill>
                  <a:latin typeface="Rockwell" charset="0"/>
                </a:endParaRPr>
              </a:p>
            </p:txBody>
          </p:sp>
          <p:sp>
            <p:nvSpPr>
              <p:cNvPr id="48157" name="Text Box 19"/>
              <p:cNvSpPr txBox="1">
                <a:spLocks noChangeArrowheads="1"/>
              </p:cNvSpPr>
              <p:nvPr/>
            </p:nvSpPr>
            <p:spPr bwMode="auto">
              <a:xfrm>
                <a:off x="1296" y="1584"/>
                <a:ext cx="620" cy="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 b="1">
                    <a:solidFill>
                      <a:srgbClr val="000000"/>
                    </a:solidFill>
                    <a:latin typeface="Rockwell" charset="0"/>
                  </a:rPr>
                  <a:t>     Activities</a:t>
                </a:r>
              </a:p>
            </p:txBody>
          </p:sp>
          <p:sp>
            <p:nvSpPr>
              <p:cNvPr id="48158" name="Text Box 20"/>
              <p:cNvSpPr txBox="1">
                <a:spLocks noChangeArrowheads="1"/>
              </p:cNvSpPr>
              <p:nvPr/>
            </p:nvSpPr>
            <p:spPr bwMode="auto">
              <a:xfrm>
                <a:off x="2119" y="1572"/>
                <a:ext cx="663" cy="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 b="1">
                    <a:solidFill>
                      <a:srgbClr val="000000"/>
                    </a:solidFill>
                    <a:latin typeface="Rockwell" charset="0"/>
                  </a:rPr>
                  <a:t>Participation</a:t>
                </a:r>
              </a:p>
            </p:txBody>
          </p:sp>
          <p:sp>
            <p:nvSpPr>
              <p:cNvPr id="48159" name="Text Box 24"/>
              <p:cNvSpPr txBox="1">
                <a:spLocks noChangeArrowheads="1"/>
              </p:cNvSpPr>
              <p:nvPr/>
            </p:nvSpPr>
            <p:spPr bwMode="auto">
              <a:xfrm rot="5358680">
                <a:off x="1613" y="1101"/>
                <a:ext cx="275" cy="9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4800">
                    <a:solidFill>
                      <a:srgbClr val="000000"/>
                    </a:solidFill>
                    <a:latin typeface="Rockwell" charset="0"/>
                  </a:rPr>
                  <a:t>{</a:t>
                </a:r>
              </a:p>
              <a:p>
                <a:endParaRPr lang="en-US" sz="4800">
                  <a:solidFill>
                    <a:srgbClr val="000000"/>
                  </a:solidFill>
                  <a:latin typeface="Rockwell" charset="0"/>
                </a:endParaRPr>
              </a:p>
            </p:txBody>
          </p:sp>
          <p:sp>
            <p:nvSpPr>
              <p:cNvPr id="48160" name="Text Box 26"/>
              <p:cNvSpPr txBox="1">
                <a:spLocks noChangeArrowheads="1"/>
              </p:cNvSpPr>
              <p:nvPr/>
            </p:nvSpPr>
            <p:spPr bwMode="auto">
              <a:xfrm>
                <a:off x="1680" y="1296"/>
                <a:ext cx="54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>
                    <a:solidFill>
                      <a:srgbClr val="000000"/>
                    </a:solidFill>
                    <a:latin typeface="Rockwell" charset="0"/>
                  </a:rPr>
                  <a:t>Outputs</a:t>
                </a:r>
              </a:p>
            </p:txBody>
          </p:sp>
          <p:sp>
            <p:nvSpPr>
              <p:cNvPr id="48161" name="Text Box 27"/>
              <p:cNvSpPr txBox="1">
                <a:spLocks noChangeArrowheads="1"/>
              </p:cNvSpPr>
              <p:nvPr/>
            </p:nvSpPr>
            <p:spPr bwMode="auto">
              <a:xfrm>
                <a:off x="3840" y="1296"/>
                <a:ext cx="66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>
                    <a:solidFill>
                      <a:srgbClr val="000000"/>
                    </a:solidFill>
                    <a:latin typeface="Rockwell" charset="0"/>
                  </a:rPr>
                  <a:t>Outcomes</a:t>
                </a:r>
              </a:p>
            </p:txBody>
          </p:sp>
          <p:sp>
            <p:nvSpPr>
              <p:cNvPr id="48162" name="Text Box 29"/>
              <p:cNvSpPr txBox="1">
                <a:spLocks noChangeArrowheads="1"/>
              </p:cNvSpPr>
              <p:nvPr/>
            </p:nvSpPr>
            <p:spPr bwMode="auto">
              <a:xfrm>
                <a:off x="3031" y="1572"/>
                <a:ext cx="580" cy="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 b="1">
                    <a:solidFill>
                      <a:srgbClr val="000000"/>
                    </a:solidFill>
                    <a:latin typeface="Rockwell" charset="0"/>
                  </a:rPr>
                  <a:t>Short Term</a:t>
                </a:r>
              </a:p>
            </p:txBody>
          </p:sp>
          <p:sp>
            <p:nvSpPr>
              <p:cNvPr id="48163" name="Text Box 30"/>
              <p:cNvSpPr txBox="1">
                <a:spLocks noChangeArrowheads="1"/>
              </p:cNvSpPr>
              <p:nvPr/>
            </p:nvSpPr>
            <p:spPr bwMode="auto">
              <a:xfrm>
                <a:off x="3792" y="1584"/>
                <a:ext cx="790" cy="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 b="1">
                    <a:solidFill>
                      <a:srgbClr val="000000"/>
                    </a:solidFill>
                    <a:latin typeface="Rockwell" charset="0"/>
                  </a:rPr>
                  <a:t>   Medium Term</a:t>
                </a:r>
              </a:p>
            </p:txBody>
          </p:sp>
          <p:sp>
            <p:nvSpPr>
              <p:cNvPr id="48164" name="Text Box 31"/>
              <p:cNvSpPr txBox="1">
                <a:spLocks noChangeArrowheads="1"/>
              </p:cNvSpPr>
              <p:nvPr/>
            </p:nvSpPr>
            <p:spPr bwMode="auto">
              <a:xfrm>
                <a:off x="4663" y="1572"/>
                <a:ext cx="576" cy="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 b="1">
                    <a:solidFill>
                      <a:srgbClr val="000000"/>
                    </a:solidFill>
                    <a:latin typeface="Rockwell" charset="0"/>
                  </a:rPr>
                  <a:t>Long Term</a:t>
                </a:r>
              </a:p>
            </p:txBody>
          </p:sp>
        </p:grpSp>
        <p:sp>
          <p:nvSpPr>
            <p:cNvPr id="48136" name="Text Box 32"/>
            <p:cNvSpPr txBox="1">
              <a:spLocks noChangeArrowheads="1"/>
            </p:cNvSpPr>
            <p:nvPr/>
          </p:nvSpPr>
          <p:spPr bwMode="auto">
            <a:xfrm>
              <a:off x="412" y="1776"/>
              <a:ext cx="871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In order to </a:t>
              </a:r>
            </a:p>
            <a:p>
              <a:pPr algn="ctr"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accomplish </a:t>
              </a:r>
            </a:p>
            <a:p>
              <a:pPr algn="ctr"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our set of </a:t>
              </a:r>
            </a:p>
            <a:p>
              <a:pPr algn="ctr"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activities we will need:</a:t>
              </a:r>
            </a:p>
          </p:txBody>
        </p:sp>
        <p:sp>
          <p:nvSpPr>
            <p:cNvPr id="48137" name="Text Box 33"/>
            <p:cNvSpPr txBox="1">
              <a:spLocks noChangeArrowheads="1"/>
            </p:cNvSpPr>
            <p:nvPr/>
          </p:nvSpPr>
          <p:spPr bwMode="auto">
            <a:xfrm>
              <a:off x="1400" y="1812"/>
              <a:ext cx="738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To address the</a:t>
              </a:r>
            </a:p>
            <a:p>
              <a:pPr algn="ctr"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problem, we will</a:t>
              </a:r>
            </a:p>
            <a:p>
              <a:pPr algn="ctr"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accomplish the</a:t>
              </a:r>
            </a:p>
            <a:p>
              <a:pPr algn="ctr"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following activities</a:t>
              </a:r>
            </a:p>
          </p:txBody>
        </p:sp>
        <p:sp>
          <p:nvSpPr>
            <p:cNvPr id="48138" name="Text Box 35"/>
            <p:cNvSpPr txBox="1">
              <a:spLocks noChangeArrowheads="1"/>
            </p:cNvSpPr>
            <p:nvPr/>
          </p:nvSpPr>
          <p:spPr bwMode="auto">
            <a:xfrm>
              <a:off x="2361" y="1811"/>
              <a:ext cx="372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Clients</a:t>
              </a:r>
            </a:p>
            <a:p>
              <a:pPr algn="ctr"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We are</a:t>
              </a:r>
            </a:p>
            <a:p>
              <a:pPr algn="ctr"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Serving</a:t>
              </a:r>
            </a:p>
          </p:txBody>
        </p:sp>
        <p:sp>
          <p:nvSpPr>
            <p:cNvPr id="48139" name="Text Box 36"/>
            <p:cNvSpPr txBox="1">
              <a:spLocks noChangeArrowheads="1"/>
            </p:cNvSpPr>
            <p:nvPr/>
          </p:nvSpPr>
          <p:spPr bwMode="auto">
            <a:xfrm>
              <a:off x="3253" y="1811"/>
              <a:ext cx="433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Expected</a:t>
              </a:r>
            </a:p>
            <a:p>
              <a:pPr algn="ctr"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Changes</a:t>
              </a:r>
            </a:p>
            <a:p>
              <a:pPr algn="ctr"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1-2 Years</a:t>
              </a:r>
            </a:p>
          </p:txBody>
        </p:sp>
        <p:sp>
          <p:nvSpPr>
            <p:cNvPr id="48140" name="Text Box 37"/>
            <p:cNvSpPr txBox="1">
              <a:spLocks noChangeArrowheads="1"/>
            </p:cNvSpPr>
            <p:nvPr/>
          </p:nvSpPr>
          <p:spPr bwMode="auto">
            <a:xfrm>
              <a:off x="4141" y="1811"/>
              <a:ext cx="433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Expected</a:t>
              </a:r>
            </a:p>
            <a:p>
              <a:pPr algn="ctr"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Changes</a:t>
              </a:r>
            </a:p>
            <a:p>
              <a:pPr algn="ctr"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3-4 Years</a:t>
              </a:r>
            </a:p>
          </p:txBody>
        </p:sp>
        <p:sp>
          <p:nvSpPr>
            <p:cNvPr id="48141" name="Text Box 38"/>
            <p:cNvSpPr txBox="1">
              <a:spLocks noChangeArrowheads="1"/>
            </p:cNvSpPr>
            <p:nvPr/>
          </p:nvSpPr>
          <p:spPr bwMode="auto">
            <a:xfrm>
              <a:off x="4975" y="1845"/>
              <a:ext cx="469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Behavorial</a:t>
              </a:r>
            </a:p>
            <a:p>
              <a:pPr algn="ctr"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Changes</a:t>
              </a:r>
            </a:p>
          </p:txBody>
        </p:sp>
        <p:sp>
          <p:nvSpPr>
            <p:cNvPr id="48142" name="Text Box 39"/>
            <p:cNvSpPr txBox="1">
              <a:spLocks noChangeArrowheads="1"/>
            </p:cNvSpPr>
            <p:nvPr/>
          </p:nvSpPr>
          <p:spPr bwMode="auto">
            <a:xfrm>
              <a:off x="439" y="2208"/>
              <a:ext cx="798" cy="1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Partnership with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Inner City Schools</a:t>
              </a:r>
            </a:p>
            <a:p>
              <a:pPr>
                <a:lnSpc>
                  <a:spcPct val="80000"/>
                </a:lnSpc>
              </a:pPr>
              <a:endParaRPr lang="en-US" sz="900">
                <a:solidFill>
                  <a:srgbClr val="000000"/>
                </a:solidFill>
                <a:latin typeface="Rockwell" charset="0"/>
              </a:endParaRP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Teachers to provide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old SOL questions</a:t>
              </a:r>
            </a:p>
            <a:p>
              <a:pPr>
                <a:lnSpc>
                  <a:spcPct val="80000"/>
                </a:lnSpc>
              </a:pPr>
              <a:endParaRPr lang="en-US" sz="900">
                <a:solidFill>
                  <a:srgbClr val="000000"/>
                </a:solidFill>
                <a:latin typeface="Rockwell" charset="0"/>
              </a:endParaRP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Links to oversee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competition, explain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rules, score answers</a:t>
              </a:r>
            </a:p>
            <a:p>
              <a:pPr>
                <a:lnSpc>
                  <a:spcPct val="80000"/>
                </a:lnSpc>
              </a:pPr>
              <a:endParaRPr lang="en-US" sz="900">
                <a:solidFill>
                  <a:srgbClr val="000000"/>
                </a:solidFill>
                <a:latin typeface="Rockwell" charset="0"/>
              </a:endParaRP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Money to purchase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trophies and plan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awards ceremony</a:t>
              </a:r>
            </a:p>
            <a:p>
              <a:pPr>
                <a:lnSpc>
                  <a:spcPct val="80000"/>
                </a:lnSpc>
              </a:pPr>
              <a:endParaRPr lang="en-US" sz="900">
                <a:solidFill>
                  <a:srgbClr val="000000"/>
                </a:solidFill>
                <a:latin typeface="Rockwell" charset="0"/>
              </a:endParaRPr>
            </a:p>
            <a:p>
              <a:pPr>
                <a:lnSpc>
                  <a:spcPct val="80000"/>
                </a:lnSpc>
              </a:pPr>
              <a:endParaRPr lang="en-US" sz="900">
                <a:solidFill>
                  <a:srgbClr val="000000"/>
                </a:solidFill>
                <a:latin typeface="Rockwell" charset="0"/>
              </a:endParaRPr>
            </a:p>
          </p:txBody>
        </p:sp>
        <p:sp>
          <p:nvSpPr>
            <p:cNvPr id="48143" name="Text Box 40"/>
            <p:cNvSpPr txBox="1">
              <a:spLocks noChangeArrowheads="1"/>
            </p:cNvSpPr>
            <p:nvPr/>
          </p:nvSpPr>
          <p:spPr bwMode="auto">
            <a:xfrm>
              <a:off x="1375" y="2112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Rockwell" charset="0"/>
              </a:endParaRPr>
            </a:p>
          </p:txBody>
        </p:sp>
        <p:sp>
          <p:nvSpPr>
            <p:cNvPr id="48144" name="Text Box 41"/>
            <p:cNvSpPr txBox="1">
              <a:spLocks noChangeArrowheads="1"/>
            </p:cNvSpPr>
            <p:nvPr/>
          </p:nvSpPr>
          <p:spPr bwMode="auto">
            <a:xfrm>
              <a:off x="1375" y="2112"/>
              <a:ext cx="11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Rockwell" charset="0"/>
              </a:endParaRPr>
            </a:p>
          </p:txBody>
        </p:sp>
        <p:sp>
          <p:nvSpPr>
            <p:cNvPr id="48145" name="Text Box 42"/>
            <p:cNvSpPr txBox="1">
              <a:spLocks noChangeArrowheads="1"/>
            </p:cNvSpPr>
            <p:nvPr/>
          </p:nvSpPr>
          <p:spPr bwMode="auto">
            <a:xfrm>
              <a:off x="1365" y="2173"/>
              <a:ext cx="740" cy="1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Select teams of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students to 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compete in SOL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mathematics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competition.</a:t>
              </a:r>
            </a:p>
            <a:p>
              <a:pPr>
                <a:lnSpc>
                  <a:spcPct val="80000"/>
                </a:lnSpc>
              </a:pPr>
              <a:endParaRPr lang="en-US" sz="900">
                <a:solidFill>
                  <a:srgbClr val="000000"/>
                </a:solidFill>
                <a:latin typeface="Rockwell" charset="0"/>
              </a:endParaRP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Give feedback to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teachers on 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problems missed</a:t>
              </a:r>
            </a:p>
            <a:p>
              <a:pPr>
                <a:lnSpc>
                  <a:spcPct val="80000"/>
                </a:lnSpc>
              </a:pPr>
              <a:endParaRPr lang="en-US" sz="900">
                <a:solidFill>
                  <a:srgbClr val="000000"/>
                </a:solidFill>
                <a:latin typeface="Rockwell" charset="0"/>
              </a:endParaRP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Sponsor award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ceremony for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competition</a:t>
              </a:r>
            </a:p>
            <a:p>
              <a:pPr>
                <a:lnSpc>
                  <a:spcPct val="80000"/>
                </a:lnSpc>
              </a:pPr>
              <a:endParaRPr lang="en-US" sz="900">
                <a:solidFill>
                  <a:srgbClr val="000000"/>
                </a:solidFill>
                <a:latin typeface="Rockwell" charset="0"/>
              </a:endParaRP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Conduct in several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schools.</a:t>
              </a:r>
            </a:p>
          </p:txBody>
        </p:sp>
        <p:sp>
          <p:nvSpPr>
            <p:cNvPr id="48146" name="Text Box 43"/>
            <p:cNvSpPr txBox="1">
              <a:spLocks noChangeArrowheads="1"/>
            </p:cNvSpPr>
            <p:nvPr/>
          </p:nvSpPr>
          <p:spPr bwMode="auto">
            <a:xfrm>
              <a:off x="2263" y="2160"/>
              <a:ext cx="696" cy="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Fourth-grade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students at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inner city schools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that have 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performed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poorly on SOL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tests.</a:t>
              </a:r>
            </a:p>
          </p:txBody>
        </p:sp>
        <p:sp>
          <p:nvSpPr>
            <p:cNvPr id="48147" name="Text Box 44"/>
            <p:cNvSpPr txBox="1">
              <a:spLocks noChangeArrowheads="1"/>
            </p:cNvSpPr>
            <p:nvPr/>
          </p:nvSpPr>
          <p:spPr bwMode="auto">
            <a:xfrm>
              <a:off x="3140" y="2173"/>
              <a:ext cx="687" cy="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Students become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engaged with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and enjoy math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because of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competition.</a:t>
              </a:r>
            </a:p>
            <a:p>
              <a:pPr>
                <a:lnSpc>
                  <a:spcPct val="80000"/>
                </a:lnSpc>
              </a:pPr>
              <a:endParaRPr lang="en-US" sz="900">
                <a:solidFill>
                  <a:srgbClr val="000000"/>
                </a:solidFill>
                <a:latin typeface="Rockwell" charset="0"/>
              </a:endParaRP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Students learn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from each other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in teams.</a:t>
              </a:r>
            </a:p>
            <a:p>
              <a:pPr>
                <a:lnSpc>
                  <a:spcPct val="80000"/>
                </a:lnSpc>
              </a:pPr>
              <a:endParaRPr lang="en-US" sz="900">
                <a:solidFill>
                  <a:srgbClr val="000000"/>
                </a:solidFill>
                <a:latin typeface="Rockwell" charset="0"/>
              </a:endParaRP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Student scores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on SOL tests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will increase.</a:t>
              </a:r>
            </a:p>
          </p:txBody>
        </p:sp>
        <p:sp>
          <p:nvSpPr>
            <p:cNvPr id="48148" name="Text Box 46"/>
            <p:cNvSpPr txBox="1">
              <a:spLocks noChangeArrowheads="1"/>
            </p:cNvSpPr>
            <p:nvPr/>
          </p:nvSpPr>
          <p:spPr bwMode="auto">
            <a:xfrm>
              <a:off x="4038" y="2173"/>
              <a:ext cx="747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Students no longer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feel they cannot do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math.</a:t>
              </a:r>
            </a:p>
            <a:p>
              <a:pPr>
                <a:lnSpc>
                  <a:spcPct val="80000"/>
                </a:lnSpc>
              </a:pPr>
              <a:endParaRPr lang="en-US" sz="900">
                <a:solidFill>
                  <a:srgbClr val="000000"/>
                </a:solidFill>
                <a:latin typeface="Rockwell" charset="0"/>
              </a:endParaRP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Students will enjoy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taking and being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more successful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in mathematics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classes.</a:t>
              </a:r>
            </a:p>
          </p:txBody>
        </p:sp>
        <p:sp>
          <p:nvSpPr>
            <p:cNvPr id="48149" name="Text Box 47"/>
            <p:cNvSpPr txBox="1">
              <a:spLocks noChangeArrowheads="1"/>
            </p:cNvSpPr>
            <p:nvPr/>
          </p:nvSpPr>
          <p:spPr bwMode="auto">
            <a:xfrm>
              <a:off x="4915" y="2221"/>
              <a:ext cx="622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Many students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achieve higher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competency in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mathematics.</a:t>
              </a:r>
            </a:p>
            <a:p>
              <a:pPr>
                <a:lnSpc>
                  <a:spcPct val="80000"/>
                </a:lnSpc>
              </a:pPr>
              <a:endParaRPr lang="en-US" sz="900">
                <a:solidFill>
                  <a:srgbClr val="000000"/>
                </a:solidFill>
                <a:latin typeface="Rockwell" charset="0"/>
              </a:endParaRP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High ability 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students will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likely consider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entering STEM </a:t>
              </a:r>
            </a:p>
            <a:p>
              <a:pPr>
                <a:lnSpc>
                  <a:spcPct val="80000"/>
                </a:lnSpc>
              </a:pPr>
              <a:r>
                <a:rPr lang="en-US" sz="900">
                  <a:solidFill>
                    <a:srgbClr val="000000"/>
                  </a:solidFill>
                  <a:latin typeface="Rockwell" charset="0"/>
                </a:rPr>
                <a:t>career areas </a:t>
              </a:r>
            </a:p>
          </p:txBody>
        </p:sp>
        <p:sp>
          <p:nvSpPr>
            <p:cNvPr id="48150" name="Text Box 48"/>
            <p:cNvSpPr txBox="1">
              <a:spLocks noChangeArrowheads="1"/>
            </p:cNvSpPr>
            <p:nvPr/>
          </p:nvSpPr>
          <p:spPr bwMode="auto">
            <a:xfrm>
              <a:off x="556" y="3446"/>
              <a:ext cx="72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Rockwell" charset="0"/>
                </a:rPr>
                <a:t>Assumptions</a:t>
              </a:r>
            </a:p>
          </p:txBody>
        </p:sp>
        <p:sp>
          <p:nvSpPr>
            <p:cNvPr id="48151" name="Text Box 49"/>
            <p:cNvSpPr txBox="1">
              <a:spLocks noChangeArrowheads="1"/>
            </p:cNvSpPr>
            <p:nvPr/>
          </p:nvSpPr>
          <p:spPr bwMode="auto">
            <a:xfrm>
              <a:off x="526" y="3653"/>
              <a:ext cx="1346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000">
                  <a:solidFill>
                    <a:srgbClr val="000000"/>
                  </a:solidFill>
                  <a:latin typeface="Rockwell" charset="0"/>
                </a:rPr>
                <a:t>Students often don’t learn</a:t>
              </a:r>
            </a:p>
            <a:p>
              <a:pPr>
                <a:lnSpc>
                  <a:spcPct val="80000"/>
                </a:lnSpc>
              </a:pPr>
              <a:r>
                <a:rPr lang="en-US" sz="1000">
                  <a:solidFill>
                    <a:srgbClr val="000000"/>
                  </a:solidFill>
                  <a:latin typeface="Rockwell" charset="0"/>
                </a:rPr>
                <a:t>because of boredom or </a:t>
              </a:r>
            </a:p>
            <a:p>
              <a:pPr>
                <a:lnSpc>
                  <a:spcPct val="80000"/>
                </a:lnSpc>
              </a:pPr>
              <a:r>
                <a:rPr lang="en-US" sz="1000">
                  <a:solidFill>
                    <a:srgbClr val="000000"/>
                  </a:solidFill>
                  <a:latin typeface="Rockwell" charset="0"/>
                </a:rPr>
                <a:t>lack of understanding.</a:t>
              </a:r>
            </a:p>
            <a:p>
              <a:pPr>
                <a:lnSpc>
                  <a:spcPct val="80000"/>
                </a:lnSpc>
              </a:pPr>
              <a:r>
                <a:rPr lang="en-US" sz="1000">
                  <a:solidFill>
                    <a:srgbClr val="000000"/>
                  </a:solidFill>
                  <a:latin typeface="Rockwell" charset="0"/>
                </a:rPr>
                <a:t>Students will become more</a:t>
              </a:r>
            </a:p>
            <a:p>
              <a:pPr>
                <a:lnSpc>
                  <a:spcPct val="80000"/>
                </a:lnSpc>
              </a:pPr>
              <a:r>
                <a:rPr lang="en-US" sz="1000">
                  <a:solidFill>
                    <a:srgbClr val="000000"/>
                  </a:solidFill>
                  <a:latin typeface="Rockwell" charset="0"/>
                </a:rPr>
                <a:t>engaged if they are having fun.</a:t>
              </a:r>
            </a:p>
          </p:txBody>
        </p:sp>
        <p:sp>
          <p:nvSpPr>
            <p:cNvPr id="48152" name="Text Box 50"/>
            <p:cNvSpPr txBox="1">
              <a:spLocks noChangeArrowheads="1"/>
            </p:cNvSpPr>
            <p:nvPr/>
          </p:nvSpPr>
          <p:spPr bwMode="auto">
            <a:xfrm>
              <a:off x="2534" y="3446"/>
              <a:ext cx="123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Rockwell" charset="0"/>
                </a:rPr>
                <a:t>Evaluations/ Indicators</a:t>
              </a:r>
              <a:endParaRPr lang="en-US" sz="1200">
                <a:solidFill>
                  <a:srgbClr val="000000"/>
                </a:solidFill>
                <a:latin typeface="Rockwell" charset="0"/>
              </a:endParaRPr>
            </a:p>
          </p:txBody>
        </p:sp>
        <p:sp>
          <p:nvSpPr>
            <p:cNvPr id="48153" name="Text Box 51"/>
            <p:cNvSpPr txBox="1">
              <a:spLocks noChangeArrowheads="1"/>
            </p:cNvSpPr>
            <p:nvPr/>
          </p:nvSpPr>
          <p:spPr bwMode="auto">
            <a:xfrm>
              <a:off x="4422" y="3446"/>
              <a:ext cx="93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Rockwell" charset="0"/>
                </a:rPr>
                <a:t>  External Factors</a:t>
              </a:r>
            </a:p>
          </p:txBody>
        </p:sp>
        <p:sp>
          <p:nvSpPr>
            <p:cNvPr id="48154" name="Text Box 53"/>
            <p:cNvSpPr txBox="1">
              <a:spLocks noChangeArrowheads="1"/>
            </p:cNvSpPr>
            <p:nvPr/>
          </p:nvSpPr>
          <p:spPr bwMode="auto">
            <a:xfrm>
              <a:off x="2499" y="3653"/>
              <a:ext cx="1409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000">
                  <a:solidFill>
                    <a:srgbClr val="000000"/>
                  </a:solidFill>
                  <a:latin typeface="Rockwell" charset="0"/>
                </a:rPr>
                <a:t>4th Grade SOL Test Scores</a:t>
              </a:r>
            </a:p>
            <a:p>
              <a:pPr>
                <a:lnSpc>
                  <a:spcPct val="80000"/>
                </a:lnSpc>
              </a:pPr>
              <a:r>
                <a:rPr lang="en-US" sz="1000">
                  <a:solidFill>
                    <a:srgbClr val="000000"/>
                  </a:solidFill>
                  <a:latin typeface="Rockwell" charset="0"/>
                </a:rPr>
                <a:t>Track Students Classroom grades</a:t>
              </a:r>
            </a:p>
            <a:p>
              <a:pPr>
                <a:lnSpc>
                  <a:spcPct val="80000"/>
                </a:lnSpc>
              </a:pPr>
              <a:r>
                <a:rPr lang="en-US" sz="1000">
                  <a:solidFill>
                    <a:srgbClr val="000000"/>
                  </a:solidFill>
                  <a:latin typeface="Rockwell" charset="0"/>
                </a:rPr>
                <a:t>8th grade test scores</a:t>
              </a:r>
            </a:p>
            <a:p>
              <a:pPr>
                <a:lnSpc>
                  <a:spcPct val="80000"/>
                </a:lnSpc>
              </a:pPr>
              <a:r>
                <a:rPr lang="en-US" sz="1000">
                  <a:solidFill>
                    <a:srgbClr val="000000"/>
                  </a:solidFill>
                  <a:latin typeface="Rockwell" charset="0"/>
                </a:rPr>
                <a:t>High school classes in mathematics</a:t>
              </a:r>
            </a:p>
          </p:txBody>
        </p:sp>
        <p:sp>
          <p:nvSpPr>
            <p:cNvPr id="48155" name="Text Box 54"/>
            <p:cNvSpPr txBox="1">
              <a:spLocks noChangeArrowheads="1"/>
            </p:cNvSpPr>
            <p:nvPr/>
          </p:nvSpPr>
          <p:spPr bwMode="auto">
            <a:xfrm>
              <a:off x="4471" y="3653"/>
              <a:ext cx="8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000">
                  <a:solidFill>
                    <a:srgbClr val="000000"/>
                  </a:solidFill>
                  <a:latin typeface="Rockwell" charset="0"/>
                </a:rPr>
                <a:t>Parental support</a:t>
              </a:r>
            </a:p>
            <a:p>
              <a:pPr>
                <a:lnSpc>
                  <a:spcPct val="80000"/>
                </a:lnSpc>
              </a:pPr>
              <a:r>
                <a:rPr lang="en-US" sz="1000">
                  <a:solidFill>
                    <a:srgbClr val="000000"/>
                  </a:solidFill>
                  <a:latin typeface="Rockwell" charset="0"/>
                </a:rPr>
                <a:t>Teacher credentials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8559" y="526889"/>
            <a:ext cx="8495441" cy="6370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Engaging Youth in Mathematics Competition to inspire achievement (Mathematics Sprint Model)</a:t>
            </a:r>
          </a:p>
          <a:p>
            <a:endParaRPr lang="en-US" dirty="0" smtClean="0"/>
          </a:p>
          <a:p>
            <a:r>
              <a:rPr lang="en-US" dirty="0" smtClean="0"/>
              <a:t>•  </a:t>
            </a:r>
            <a:r>
              <a:rPr lang="en-US" sz="2400" dirty="0" smtClean="0"/>
              <a:t>Partner with a local school</a:t>
            </a:r>
          </a:p>
          <a:p>
            <a:r>
              <a:rPr lang="en-US" dirty="0" smtClean="0"/>
              <a:t>     MOA signed by the principal and chapter president *</a:t>
            </a:r>
          </a:p>
          <a:p>
            <a:r>
              <a:rPr lang="en-US" dirty="0" smtClean="0"/>
              <a:t>     Identification of  teachers and classes to participate</a:t>
            </a:r>
          </a:p>
          <a:p>
            <a:endParaRPr lang="en-US" dirty="0" smtClean="0"/>
          </a:p>
          <a:p>
            <a:r>
              <a:rPr lang="en-US" sz="2400" dirty="0" smtClean="0"/>
              <a:t>• School Provides</a:t>
            </a:r>
          </a:p>
          <a:p>
            <a:r>
              <a:rPr lang="en-US" dirty="0" smtClean="0"/>
              <a:t>      Recognition of team winners at the school honors program</a:t>
            </a:r>
          </a:p>
          <a:p>
            <a:r>
              <a:rPr lang="en-US" dirty="0" smtClean="0"/>
              <a:t>      20 multiple choice mathematics questions from past Standardized Test</a:t>
            </a:r>
          </a:p>
          <a:p>
            <a:r>
              <a:rPr lang="en-US" dirty="0" smtClean="0"/>
              <a:t>      Access to students</a:t>
            </a:r>
          </a:p>
          <a:p>
            <a:r>
              <a:rPr lang="en-US" dirty="0" smtClean="0"/>
              <a:t>      Assignment of students to groups of 3-5</a:t>
            </a:r>
          </a:p>
          <a:p>
            <a:r>
              <a:rPr lang="en-US" dirty="0" smtClean="0"/>
              <a:t>      Answers to the questions</a:t>
            </a:r>
          </a:p>
          <a:p>
            <a:r>
              <a:rPr lang="en-US" dirty="0" smtClean="0"/>
              <a:t>       </a:t>
            </a:r>
          </a:p>
          <a:p>
            <a:r>
              <a:rPr lang="en-US" sz="2400" dirty="0" smtClean="0"/>
              <a:t>• The LINKS Chapter provides</a:t>
            </a:r>
          </a:p>
          <a:p>
            <a:r>
              <a:rPr lang="en-US" dirty="0" smtClean="0"/>
              <a:t>      Team mentors</a:t>
            </a:r>
          </a:p>
          <a:p>
            <a:r>
              <a:rPr lang="en-US" dirty="0" smtClean="0"/>
              <a:t>      Trophies and certificates or medals</a:t>
            </a:r>
          </a:p>
          <a:p>
            <a:r>
              <a:rPr lang="en-US" dirty="0" smtClean="0"/>
              <a:t>      Scratch Paper and Pencils </a:t>
            </a:r>
          </a:p>
          <a:p>
            <a:r>
              <a:rPr lang="en-US" dirty="0" smtClean="0"/>
              <a:t>      Scoring assistance</a:t>
            </a:r>
          </a:p>
          <a:p>
            <a:r>
              <a:rPr lang="en-US" dirty="0" smtClean="0"/>
              <a:t>      Feedback for teachers</a:t>
            </a:r>
          </a:p>
          <a:p>
            <a:r>
              <a:rPr lang="en-US" dirty="0" smtClean="0"/>
              <a:t>   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4000500"/>
            <a:ext cx="3810000" cy="28575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548" y="3360586"/>
            <a:ext cx="4423816" cy="3310489"/>
          </a:xfrm>
          <a:prstGeom prst="rect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TextBox 4"/>
          <p:cNvSpPr txBox="1"/>
          <p:nvPr/>
        </p:nvSpPr>
        <p:spPr>
          <a:xfrm>
            <a:off x="271989" y="404746"/>
            <a:ext cx="38515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Students form teams of 3-5 students.  They select a team name or are given a team number.  That name or number must be written on each answer turned in.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l="4484" r="6580"/>
          <a:stretch>
            <a:fillRect/>
          </a:stretch>
        </p:blipFill>
        <p:spPr>
          <a:xfrm>
            <a:off x="271989" y="3423038"/>
            <a:ext cx="3851573" cy="3248035"/>
          </a:xfrm>
          <a:prstGeom prst="rect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 l="16993" t="33208" r="32573" b="25685"/>
          <a:stretch>
            <a:fillRect/>
          </a:stretch>
        </p:blipFill>
        <p:spPr>
          <a:xfrm>
            <a:off x="4479548" y="404746"/>
            <a:ext cx="4423815" cy="2704276"/>
          </a:xfrm>
          <a:prstGeom prst="rect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6334" y="418703"/>
            <a:ext cx="820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Students are introduced to their team mentors and are given competition rules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12977" t="16643"/>
          <a:stretch>
            <a:fillRect/>
          </a:stretch>
        </p:blipFill>
        <p:spPr>
          <a:xfrm>
            <a:off x="195946" y="3488018"/>
            <a:ext cx="4363375" cy="312769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l="4508" t="10134" r="6864"/>
          <a:stretch>
            <a:fillRect/>
          </a:stretch>
        </p:blipFill>
        <p:spPr>
          <a:xfrm>
            <a:off x="4832815" y="3488018"/>
            <a:ext cx="4112796" cy="312769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95946" y="931749"/>
            <a:ext cx="87496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5288" indent="-346075"/>
            <a:r>
              <a:rPr lang="en-US" dirty="0"/>
              <a:t>1.</a:t>
            </a:r>
            <a:r>
              <a:rPr lang="en-US" dirty="0" smtClean="0"/>
              <a:t>     </a:t>
            </a:r>
            <a:r>
              <a:rPr lang="en-US" dirty="0"/>
              <a:t>The problems are consecutively numbered 1 through 20.</a:t>
            </a:r>
          </a:p>
          <a:p>
            <a:pPr marL="395288" indent="-346075"/>
            <a:r>
              <a:rPr lang="en-US" dirty="0"/>
              <a:t>2.</a:t>
            </a:r>
            <a:r>
              <a:rPr lang="en-US" dirty="0" smtClean="0"/>
              <a:t>    </a:t>
            </a:r>
            <a:r>
              <a:rPr lang="en-US" dirty="0"/>
              <a:t>All teams will begin with problem 1, then 2, then 3, etc.</a:t>
            </a:r>
            <a:endParaRPr lang="en-US" dirty="0" smtClean="0"/>
          </a:p>
          <a:p>
            <a:pPr marL="395288" indent="-346075">
              <a:buAutoNum type="arabicPeriod" startAt="3"/>
            </a:pPr>
            <a:r>
              <a:rPr lang="en-US" dirty="0" smtClean="0"/>
              <a:t> A </a:t>
            </a:r>
            <a:r>
              <a:rPr lang="en-US" dirty="0"/>
              <a:t>team receives another problem only after turning in </a:t>
            </a:r>
            <a:r>
              <a:rPr lang="en-US" dirty="0" smtClean="0"/>
              <a:t>the </a:t>
            </a:r>
            <a:r>
              <a:rPr lang="en-US" dirty="0"/>
              <a:t>previous problem.</a:t>
            </a:r>
          </a:p>
          <a:p>
            <a:pPr marL="395288" indent="-346075"/>
            <a:r>
              <a:rPr lang="en-US" dirty="0"/>
              <a:t>4.</a:t>
            </a:r>
            <a:r>
              <a:rPr lang="en-US" dirty="0" smtClean="0"/>
              <a:t>    </a:t>
            </a:r>
            <a:r>
              <a:rPr lang="en-US" dirty="0"/>
              <a:t>A team receives</a:t>
            </a:r>
            <a:r>
              <a:rPr lang="en-US" dirty="0" smtClean="0"/>
              <a:t> 1 point </a:t>
            </a:r>
            <a:r>
              <a:rPr lang="en-US" dirty="0"/>
              <a:t>for each correct solution.</a:t>
            </a:r>
          </a:p>
          <a:p>
            <a:pPr marL="395288" indent="-346075"/>
            <a:r>
              <a:rPr lang="en-US" dirty="0"/>
              <a:t>5. </a:t>
            </a:r>
            <a:r>
              <a:rPr lang="en-US" dirty="0" smtClean="0"/>
              <a:t>   A </a:t>
            </a:r>
            <a:r>
              <a:rPr lang="en-US" dirty="0"/>
              <a:t>team receives</a:t>
            </a:r>
            <a:r>
              <a:rPr lang="en-US" dirty="0" smtClean="0"/>
              <a:t> 0 points </a:t>
            </a:r>
            <a:r>
              <a:rPr lang="en-US" dirty="0"/>
              <a:t>for an incorrect solution.</a:t>
            </a:r>
            <a:endParaRPr lang="en-US" dirty="0" smtClean="0"/>
          </a:p>
          <a:p>
            <a:pPr marL="395288" indent="-346075">
              <a:buAutoNum type="arabicPeriod" startAt="6"/>
            </a:pPr>
            <a:r>
              <a:rPr lang="en-US" dirty="0" smtClean="0"/>
              <a:t>A </a:t>
            </a:r>
            <a:r>
              <a:rPr lang="en-US" dirty="0"/>
              <a:t>problem turned in with no solution yields </a:t>
            </a:r>
            <a:r>
              <a:rPr lang="en-US" dirty="0" smtClean="0"/>
              <a:t>-1 </a:t>
            </a:r>
            <a:r>
              <a:rPr lang="en-US" dirty="0"/>
              <a:t>points.</a:t>
            </a:r>
            <a:endParaRPr lang="en-US" dirty="0" smtClean="0"/>
          </a:p>
          <a:p>
            <a:pPr marL="395288" indent="-346075">
              <a:buAutoNum type="arabicPeriod" startAt="6"/>
            </a:pPr>
            <a:r>
              <a:rPr lang="en-US" dirty="0" smtClean="0"/>
              <a:t>Your </a:t>
            </a:r>
            <a:r>
              <a:rPr lang="en-US" dirty="0"/>
              <a:t>team</a:t>
            </a:r>
            <a:r>
              <a:rPr lang="en-US" dirty="0" smtClean="0"/>
              <a:t> name should </a:t>
            </a:r>
            <a:r>
              <a:rPr lang="en-US" dirty="0"/>
              <a:t>be on </a:t>
            </a:r>
            <a:r>
              <a:rPr lang="en-US" dirty="0" smtClean="0"/>
              <a:t>each answer submitted. </a:t>
            </a:r>
          </a:p>
          <a:p>
            <a:pPr marL="395288" indent="-346075"/>
            <a:r>
              <a:rPr lang="en-US" dirty="0"/>
              <a:t>8. </a:t>
            </a:r>
            <a:r>
              <a:rPr lang="en-US" dirty="0" smtClean="0"/>
              <a:t>  You have 50 minutes</a:t>
            </a:r>
            <a:r>
              <a:rPr lang="en-US" dirty="0"/>
              <a:t>.</a:t>
            </a:r>
          </a:p>
          <a:p>
            <a:pPr marL="280988" indent="-231775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8013" y="2343112"/>
            <a:ext cx="44788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Grading sheets are used to record team scores.  The team with the highest score wins.  Encourage them to try to answer each question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835" y="214665"/>
            <a:ext cx="4287165" cy="3215374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735" y="3666551"/>
            <a:ext cx="4255265" cy="319144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234" y="1096590"/>
            <a:ext cx="3766928" cy="2818918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234" y="4039082"/>
            <a:ext cx="3766928" cy="2818918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1060" y="310729"/>
            <a:ext cx="8920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Students work collaboratively bringing their collective wisdom to bear on the problems.  The team must agree on a final answer before giving the answer to the team runner.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t="6911"/>
          <a:stretch>
            <a:fillRect/>
          </a:stretch>
        </p:blipFill>
        <p:spPr>
          <a:xfrm>
            <a:off x="707489" y="4239341"/>
            <a:ext cx="3750755" cy="261865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rcRect r="5804"/>
          <a:stretch>
            <a:fillRect/>
          </a:stretch>
        </p:blipFill>
        <p:spPr>
          <a:xfrm>
            <a:off x="787129" y="1175411"/>
            <a:ext cx="3598085" cy="2863671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735" y="3666551"/>
            <a:ext cx="4255265" cy="319144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7932" y="214665"/>
            <a:ext cx="44788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Grading sheets are used to record team scores.  The team with the highest score wins.  Encourage them to try to answer each question… 2 points for correct answers and subtract 1 point for wrong answers.   One point is subtracted from the score if a team does not provide an answer or does not attempt to answer the question.   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835" y="214665"/>
            <a:ext cx="4287165" cy="3215374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88" y="3666551"/>
            <a:ext cx="4255265" cy="319144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1139</Words>
  <Application>Microsoft Office PowerPoint</Application>
  <PresentationFormat>On-screen Show (4:3)</PresentationFormat>
  <Paragraphs>222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STEM: Best Practices in the East  </vt:lpstr>
      <vt:lpstr>Mentoring Model ~ Mathematics Sprint Competition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Elizabeth City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Mentoring Model ~ Mathematics Sprint Competition</dc:title>
  <dc:creator>Dr. Linda Hayden</dc:creator>
  <cp:lastModifiedBy>JAW</cp:lastModifiedBy>
  <cp:revision>7</cp:revision>
  <dcterms:created xsi:type="dcterms:W3CDTF">2015-03-18T13:22:18Z</dcterms:created>
  <dcterms:modified xsi:type="dcterms:W3CDTF">2015-03-18T13:45:23Z</dcterms:modified>
</cp:coreProperties>
</file>