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2918400"/>
  <p:notesSz cx="6858000" cy="9144000"/>
  <p:defaultTextStyle>
    <a:defPPr>
      <a:defRPr lang="en-US"/>
    </a:defPPr>
    <a:lvl1pPr marL="0" algn="l" defTabSz="2089953" rtl="0" eaLnBrk="1" latinLnBrk="0" hangingPunct="1">
      <a:defRPr sz="8300" kern="1200">
        <a:solidFill>
          <a:schemeClr val="tx1"/>
        </a:solidFill>
        <a:latin typeface="+mn-lt"/>
        <a:ea typeface="+mn-ea"/>
        <a:cs typeface="+mn-cs"/>
      </a:defRPr>
    </a:lvl1pPr>
    <a:lvl2pPr marL="2089953" algn="l" defTabSz="2089953" rtl="0" eaLnBrk="1" latinLnBrk="0" hangingPunct="1">
      <a:defRPr sz="8300" kern="1200">
        <a:solidFill>
          <a:schemeClr val="tx1"/>
        </a:solidFill>
        <a:latin typeface="+mn-lt"/>
        <a:ea typeface="+mn-ea"/>
        <a:cs typeface="+mn-cs"/>
      </a:defRPr>
    </a:lvl2pPr>
    <a:lvl3pPr marL="4179905" algn="l" defTabSz="2089953" rtl="0" eaLnBrk="1" latinLnBrk="0" hangingPunct="1">
      <a:defRPr sz="8300" kern="1200">
        <a:solidFill>
          <a:schemeClr val="tx1"/>
        </a:solidFill>
        <a:latin typeface="+mn-lt"/>
        <a:ea typeface="+mn-ea"/>
        <a:cs typeface="+mn-cs"/>
      </a:defRPr>
    </a:lvl3pPr>
    <a:lvl4pPr marL="6269858" algn="l" defTabSz="2089953" rtl="0" eaLnBrk="1" latinLnBrk="0" hangingPunct="1">
      <a:defRPr sz="8300" kern="1200">
        <a:solidFill>
          <a:schemeClr val="tx1"/>
        </a:solidFill>
        <a:latin typeface="+mn-lt"/>
        <a:ea typeface="+mn-ea"/>
        <a:cs typeface="+mn-cs"/>
      </a:defRPr>
    </a:lvl4pPr>
    <a:lvl5pPr marL="8359811" algn="l" defTabSz="2089953" rtl="0" eaLnBrk="1" latinLnBrk="0" hangingPunct="1">
      <a:defRPr sz="8300" kern="1200">
        <a:solidFill>
          <a:schemeClr val="tx1"/>
        </a:solidFill>
        <a:latin typeface="+mn-lt"/>
        <a:ea typeface="+mn-ea"/>
        <a:cs typeface="+mn-cs"/>
      </a:defRPr>
    </a:lvl5pPr>
    <a:lvl6pPr marL="10449763" algn="l" defTabSz="2089953" rtl="0" eaLnBrk="1" latinLnBrk="0" hangingPunct="1">
      <a:defRPr sz="8300" kern="1200">
        <a:solidFill>
          <a:schemeClr val="tx1"/>
        </a:solidFill>
        <a:latin typeface="+mn-lt"/>
        <a:ea typeface="+mn-ea"/>
        <a:cs typeface="+mn-cs"/>
      </a:defRPr>
    </a:lvl6pPr>
    <a:lvl7pPr marL="12539716" algn="l" defTabSz="2089953" rtl="0" eaLnBrk="1" latinLnBrk="0" hangingPunct="1">
      <a:defRPr sz="8300" kern="1200">
        <a:solidFill>
          <a:schemeClr val="tx1"/>
        </a:solidFill>
        <a:latin typeface="+mn-lt"/>
        <a:ea typeface="+mn-ea"/>
        <a:cs typeface="+mn-cs"/>
      </a:defRPr>
    </a:lvl7pPr>
    <a:lvl8pPr marL="14629668" algn="l" defTabSz="2089953" rtl="0" eaLnBrk="1" latinLnBrk="0" hangingPunct="1">
      <a:defRPr sz="8300" kern="1200">
        <a:solidFill>
          <a:schemeClr val="tx1"/>
        </a:solidFill>
        <a:latin typeface="+mn-lt"/>
        <a:ea typeface="+mn-ea"/>
        <a:cs typeface="+mn-cs"/>
      </a:defRPr>
    </a:lvl8pPr>
    <a:lvl9pPr marL="16719621" algn="l" defTabSz="2089953" rtl="0" eaLnBrk="1" latinLnBrk="0" hangingPunct="1">
      <a:defRPr sz="8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33" d="100"/>
          <a:sy n="33" d="100"/>
        </p:scale>
        <p:origin x="906" y="7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4"/>
            <a:ext cx="37307520" cy="7056120"/>
          </a:xfrm>
          <a:prstGeom prst="rect">
            <a:avLst/>
          </a:prstGeom>
        </p:spPr>
        <p:txBody>
          <a:bodyPr lIns="130622" tIns="65311" rIns="130622" bIns="65311"/>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a:prstGeom prst="rect">
            <a:avLst/>
          </a:prstGeom>
        </p:spPr>
        <p:txBody>
          <a:bodyPr lIns="130622" tIns="65311" rIns="130622" bIns="65311"/>
          <a:lstStyle>
            <a:lvl1pPr marL="0" indent="0" algn="ctr">
              <a:buNone/>
              <a:defRPr>
                <a:solidFill>
                  <a:schemeClr val="tx1">
                    <a:tint val="75000"/>
                  </a:schemeClr>
                </a:solidFill>
              </a:defRPr>
            </a:lvl1pPr>
            <a:lvl2pPr marL="2089953" indent="0" algn="ctr">
              <a:buNone/>
              <a:defRPr>
                <a:solidFill>
                  <a:schemeClr val="tx1">
                    <a:tint val="75000"/>
                  </a:schemeClr>
                </a:solidFill>
              </a:defRPr>
            </a:lvl2pPr>
            <a:lvl3pPr marL="4179905" indent="0" algn="ctr">
              <a:buNone/>
              <a:defRPr>
                <a:solidFill>
                  <a:schemeClr val="tx1">
                    <a:tint val="75000"/>
                  </a:schemeClr>
                </a:solidFill>
              </a:defRPr>
            </a:lvl3pPr>
            <a:lvl4pPr marL="6269858" indent="0" algn="ctr">
              <a:buNone/>
              <a:defRPr>
                <a:solidFill>
                  <a:schemeClr val="tx1">
                    <a:tint val="75000"/>
                  </a:schemeClr>
                </a:solidFill>
              </a:defRPr>
            </a:lvl4pPr>
            <a:lvl5pPr marL="8359811" indent="0" algn="ctr">
              <a:buNone/>
              <a:defRPr>
                <a:solidFill>
                  <a:schemeClr val="tx1">
                    <a:tint val="75000"/>
                  </a:schemeClr>
                </a:solidFill>
              </a:defRPr>
            </a:lvl5pPr>
            <a:lvl6pPr marL="10449763" indent="0" algn="ctr">
              <a:buNone/>
              <a:defRPr>
                <a:solidFill>
                  <a:schemeClr val="tx1">
                    <a:tint val="75000"/>
                  </a:schemeClr>
                </a:solidFill>
              </a:defRPr>
            </a:lvl6pPr>
            <a:lvl7pPr marL="12539716" indent="0" algn="ctr">
              <a:buNone/>
              <a:defRPr>
                <a:solidFill>
                  <a:schemeClr val="tx1">
                    <a:tint val="75000"/>
                  </a:schemeClr>
                </a:solidFill>
              </a:defRPr>
            </a:lvl7pPr>
            <a:lvl8pPr marL="14629668" indent="0" algn="ctr">
              <a:buNone/>
              <a:defRPr>
                <a:solidFill>
                  <a:schemeClr val="tx1">
                    <a:tint val="75000"/>
                  </a:schemeClr>
                </a:solidFill>
              </a:defRPr>
            </a:lvl8pPr>
            <a:lvl9pPr marL="167196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7/24/2013</a:t>
            </a:fld>
            <a:endParaRPr lang="en-US"/>
          </a:p>
        </p:txBody>
      </p:sp>
      <p:sp>
        <p:nvSpPr>
          <p:cNvPr id="5" name="Footer Placeholder 4"/>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a:p>
        </p:txBody>
      </p:sp>
      <p:sp>
        <p:nvSpPr>
          <p:cNvPr id="6" name="Slide Number Placeholder 5"/>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a:prstGeom prst="rect">
            <a:avLst/>
          </a:prstGeom>
        </p:spPr>
        <p:txBody>
          <a:bodyPr lIns="130622" tIns="65311" rIns="130622" bIns="65311"/>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7680961"/>
            <a:ext cx="39502080" cy="21724623"/>
          </a:xfrm>
          <a:prstGeom prst="rect">
            <a:avLst/>
          </a:prstGeom>
        </p:spPr>
        <p:txBody>
          <a:bodyPr vert="eaVert" lIns="130622" tIns="65311" rIns="130622" bIns="6531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7/24/2013</a:t>
            </a:fld>
            <a:endParaRPr lang="en-US"/>
          </a:p>
        </p:txBody>
      </p:sp>
      <p:sp>
        <p:nvSpPr>
          <p:cNvPr id="5" name="Footer Placeholder 4"/>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a:p>
        </p:txBody>
      </p:sp>
      <p:sp>
        <p:nvSpPr>
          <p:cNvPr id="6" name="Slide Number Placeholder 5"/>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0"/>
          </a:xfrm>
          <a:prstGeom prst="rect">
            <a:avLst/>
          </a:prstGeom>
        </p:spPr>
        <p:txBody>
          <a:bodyPr vert="eaVert" lIns="130622" tIns="65311" rIns="130622" bIns="65311"/>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6"/>
            <a:ext cx="28895040" cy="28087320"/>
          </a:xfrm>
          <a:prstGeom prst="rect">
            <a:avLst/>
          </a:prstGeom>
        </p:spPr>
        <p:txBody>
          <a:bodyPr vert="eaVert" lIns="130622" tIns="65311" rIns="130622" bIns="6531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7/24/2013</a:t>
            </a:fld>
            <a:endParaRPr lang="en-US"/>
          </a:p>
        </p:txBody>
      </p:sp>
      <p:sp>
        <p:nvSpPr>
          <p:cNvPr id="5" name="Footer Placeholder 4"/>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a:p>
        </p:txBody>
      </p:sp>
      <p:sp>
        <p:nvSpPr>
          <p:cNvPr id="6" name="Slide Number Placeholder 5"/>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a:prstGeom prst="rect">
            <a:avLst/>
          </a:prstGeom>
        </p:spPr>
        <p:txBody>
          <a:bodyPr lIns="130622" tIns="65311" rIns="130622" bIns="65311"/>
          <a:lstStyle/>
          <a:p>
            <a:r>
              <a:rPr lang="en-US" smtClean="0"/>
              <a:t>Click to edit Master title style</a:t>
            </a:r>
            <a:endParaRPr lang="en-US"/>
          </a:p>
        </p:txBody>
      </p:sp>
      <p:sp>
        <p:nvSpPr>
          <p:cNvPr id="3" name="Content Placeholder 2"/>
          <p:cNvSpPr>
            <a:spLocks noGrp="1"/>
          </p:cNvSpPr>
          <p:nvPr>
            <p:ph idx="1"/>
          </p:nvPr>
        </p:nvSpPr>
        <p:spPr>
          <a:xfrm>
            <a:off x="2194560" y="7680961"/>
            <a:ext cx="39502080" cy="21724623"/>
          </a:xfrm>
          <a:prstGeom prst="rect">
            <a:avLst/>
          </a:prstGeom>
        </p:spPr>
        <p:txBody>
          <a:bodyPr lIns="130622" tIns="65311" rIns="130622" bIns="6531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7/24/2013</a:t>
            </a:fld>
            <a:endParaRPr lang="en-US"/>
          </a:p>
        </p:txBody>
      </p:sp>
      <p:sp>
        <p:nvSpPr>
          <p:cNvPr id="5" name="Footer Placeholder 4"/>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a:p>
        </p:txBody>
      </p:sp>
      <p:sp>
        <p:nvSpPr>
          <p:cNvPr id="6" name="Slide Number Placeholder 5"/>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0" cy="6537960"/>
          </a:xfrm>
          <a:prstGeom prst="rect">
            <a:avLst/>
          </a:prstGeom>
        </p:spPr>
        <p:txBody>
          <a:bodyPr lIns="130622" tIns="65311" rIns="130622" bIns="65311" anchor="t"/>
          <a:lstStyle>
            <a:lvl1pPr algn="l">
              <a:defRPr sz="183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26"/>
            <a:ext cx="37307520" cy="7200897"/>
          </a:xfrm>
          <a:prstGeom prst="rect">
            <a:avLst/>
          </a:prstGeom>
        </p:spPr>
        <p:txBody>
          <a:bodyPr lIns="130622" tIns="65311" rIns="130622" bIns="65311" anchor="b"/>
          <a:lstStyle>
            <a:lvl1pPr marL="0" indent="0">
              <a:buNone/>
              <a:defRPr sz="9100">
                <a:solidFill>
                  <a:schemeClr val="tx1">
                    <a:tint val="75000"/>
                  </a:schemeClr>
                </a:solidFill>
              </a:defRPr>
            </a:lvl1pPr>
            <a:lvl2pPr marL="2089953" indent="0">
              <a:buNone/>
              <a:defRPr sz="8300">
                <a:solidFill>
                  <a:schemeClr val="tx1">
                    <a:tint val="75000"/>
                  </a:schemeClr>
                </a:solidFill>
              </a:defRPr>
            </a:lvl2pPr>
            <a:lvl3pPr marL="4179905" indent="0">
              <a:buNone/>
              <a:defRPr sz="7300">
                <a:solidFill>
                  <a:schemeClr val="tx1">
                    <a:tint val="75000"/>
                  </a:schemeClr>
                </a:solidFill>
              </a:defRPr>
            </a:lvl3pPr>
            <a:lvl4pPr marL="6269858" indent="0">
              <a:buNone/>
              <a:defRPr sz="6400">
                <a:solidFill>
                  <a:schemeClr val="tx1">
                    <a:tint val="75000"/>
                  </a:schemeClr>
                </a:solidFill>
              </a:defRPr>
            </a:lvl4pPr>
            <a:lvl5pPr marL="8359811" indent="0">
              <a:buNone/>
              <a:defRPr sz="6400">
                <a:solidFill>
                  <a:schemeClr val="tx1">
                    <a:tint val="75000"/>
                  </a:schemeClr>
                </a:solidFill>
              </a:defRPr>
            </a:lvl5pPr>
            <a:lvl6pPr marL="10449763" indent="0">
              <a:buNone/>
              <a:defRPr sz="6400">
                <a:solidFill>
                  <a:schemeClr val="tx1">
                    <a:tint val="75000"/>
                  </a:schemeClr>
                </a:solidFill>
              </a:defRPr>
            </a:lvl6pPr>
            <a:lvl7pPr marL="12539716" indent="0">
              <a:buNone/>
              <a:defRPr sz="6400">
                <a:solidFill>
                  <a:schemeClr val="tx1">
                    <a:tint val="75000"/>
                  </a:schemeClr>
                </a:solidFill>
              </a:defRPr>
            </a:lvl7pPr>
            <a:lvl8pPr marL="14629668" indent="0">
              <a:buNone/>
              <a:defRPr sz="6400">
                <a:solidFill>
                  <a:schemeClr val="tx1">
                    <a:tint val="75000"/>
                  </a:schemeClr>
                </a:solidFill>
              </a:defRPr>
            </a:lvl8pPr>
            <a:lvl9pPr marL="16719621"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7/24/2013</a:t>
            </a:fld>
            <a:endParaRPr lang="en-US"/>
          </a:p>
        </p:txBody>
      </p:sp>
      <p:sp>
        <p:nvSpPr>
          <p:cNvPr id="5" name="Footer Placeholder 4"/>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a:p>
        </p:txBody>
      </p:sp>
      <p:sp>
        <p:nvSpPr>
          <p:cNvPr id="6" name="Slide Number Placeholder 5"/>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a:prstGeom prst="rect">
            <a:avLst/>
          </a:prstGeom>
        </p:spPr>
        <p:txBody>
          <a:bodyPr lIns="130622" tIns="65311" rIns="130622" bIns="65311"/>
          <a:lstStyle/>
          <a:p>
            <a:r>
              <a:rPr lang="en-US" smtClean="0"/>
              <a:t>Click to edit Master title style</a:t>
            </a:r>
            <a:endParaRPr lang="en-US"/>
          </a:p>
        </p:txBody>
      </p:sp>
      <p:sp>
        <p:nvSpPr>
          <p:cNvPr id="3" name="Content Placeholder 2"/>
          <p:cNvSpPr>
            <a:spLocks noGrp="1"/>
          </p:cNvSpPr>
          <p:nvPr>
            <p:ph sz="half" idx="1"/>
          </p:nvPr>
        </p:nvSpPr>
        <p:spPr>
          <a:xfrm>
            <a:off x="2194560" y="7680961"/>
            <a:ext cx="19385280" cy="21724623"/>
          </a:xfrm>
          <a:prstGeom prst="rect">
            <a:avLst/>
          </a:prstGeom>
        </p:spPr>
        <p:txBody>
          <a:bodyPr lIns="130622" tIns="65311" rIns="130622" bIns="65311"/>
          <a:lstStyle>
            <a:lvl1pPr>
              <a:defRPr sz="12900"/>
            </a:lvl1pPr>
            <a:lvl2pPr>
              <a:defRPr sz="11000"/>
            </a:lvl2pPr>
            <a:lvl3pPr>
              <a:defRPr sz="91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1"/>
            <a:ext cx="19385280" cy="21724623"/>
          </a:xfrm>
          <a:prstGeom prst="rect">
            <a:avLst/>
          </a:prstGeom>
        </p:spPr>
        <p:txBody>
          <a:bodyPr lIns="130622" tIns="65311" rIns="130622" bIns="65311"/>
          <a:lstStyle>
            <a:lvl1pPr>
              <a:defRPr sz="12900"/>
            </a:lvl1pPr>
            <a:lvl2pPr>
              <a:defRPr sz="11000"/>
            </a:lvl2pPr>
            <a:lvl3pPr>
              <a:defRPr sz="91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7/24/2013</a:t>
            </a:fld>
            <a:endParaRPr lang="en-US"/>
          </a:p>
        </p:txBody>
      </p:sp>
      <p:sp>
        <p:nvSpPr>
          <p:cNvPr id="6" name="Footer Placeholder 5"/>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a:p>
        </p:txBody>
      </p:sp>
      <p:sp>
        <p:nvSpPr>
          <p:cNvPr id="7" name="Slide Number Placeholder 6"/>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a:prstGeom prst="rect">
            <a:avLst/>
          </a:prstGeom>
        </p:spPr>
        <p:txBody>
          <a:bodyPr lIns="130622" tIns="65311" rIns="130622" bIns="6531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544"/>
            <a:ext cx="19392903" cy="3070857"/>
          </a:xfrm>
          <a:prstGeom prst="rect">
            <a:avLst/>
          </a:prstGeom>
        </p:spPr>
        <p:txBody>
          <a:bodyPr lIns="130622" tIns="65311" rIns="130622" bIns="65311" anchor="b"/>
          <a:lstStyle>
            <a:lvl1pPr marL="0" indent="0">
              <a:buNone/>
              <a:defRPr sz="11000" b="1"/>
            </a:lvl1pPr>
            <a:lvl2pPr marL="2089953" indent="0">
              <a:buNone/>
              <a:defRPr sz="9100" b="1"/>
            </a:lvl2pPr>
            <a:lvl3pPr marL="4179905" indent="0">
              <a:buNone/>
              <a:defRPr sz="8300" b="1"/>
            </a:lvl3pPr>
            <a:lvl4pPr marL="6269858" indent="0">
              <a:buNone/>
              <a:defRPr sz="7300" b="1"/>
            </a:lvl4pPr>
            <a:lvl5pPr marL="8359811" indent="0">
              <a:buNone/>
              <a:defRPr sz="7300" b="1"/>
            </a:lvl5pPr>
            <a:lvl6pPr marL="10449763" indent="0">
              <a:buNone/>
              <a:defRPr sz="7300" b="1"/>
            </a:lvl6pPr>
            <a:lvl7pPr marL="12539716" indent="0">
              <a:buNone/>
              <a:defRPr sz="7300" b="1"/>
            </a:lvl7pPr>
            <a:lvl8pPr marL="14629668" indent="0">
              <a:buNone/>
              <a:defRPr sz="7300" b="1"/>
            </a:lvl8pPr>
            <a:lvl9pPr marL="16719621"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2194561" y="10439401"/>
            <a:ext cx="19392903" cy="18966183"/>
          </a:xfrm>
          <a:prstGeom prst="rect">
            <a:avLst/>
          </a:prstGeom>
        </p:spPr>
        <p:txBody>
          <a:bodyPr lIns="130622" tIns="65311" rIns="130622" bIns="65311"/>
          <a:lstStyle>
            <a:lvl1pPr>
              <a:defRPr sz="11000"/>
            </a:lvl1pPr>
            <a:lvl2pPr>
              <a:defRPr sz="9100"/>
            </a:lvl2pPr>
            <a:lvl3pPr>
              <a:defRPr sz="83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4"/>
            <a:ext cx="19400520" cy="3070857"/>
          </a:xfrm>
          <a:prstGeom prst="rect">
            <a:avLst/>
          </a:prstGeom>
        </p:spPr>
        <p:txBody>
          <a:bodyPr lIns="130622" tIns="65311" rIns="130622" bIns="65311" anchor="b"/>
          <a:lstStyle>
            <a:lvl1pPr marL="0" indent="0">
              <a:buNone/>
              <a:defRPr sz="11000" b="1"/>
            </a:lvl1pPr>
            <a:lvl2pPr marL="2089953" indent="0">
              <a:buNone/>
              <a:defRPr sz="9100" b="1"/>
            </a:lvl2pPr>
            <a:lvl3pPr marL="4179905" indent="0">
              <a:buNone/>
              <a:defRPr sz="8300" b="1"/>
            </a:lvl3pPr>
            <a:lvl4pPr marL="6269858" indent="0">
              <a:buNone/>
              <a:defRPr sz="7300" b="1"/>
            </a:lvl4pPr>
            <a:lvl5pPr marL="8359811" indent="0">
              <a:buNone/>
              <a:defRPr sz="7300" b="1"/>
            </a:lvl5pPr>
            <a:lvl6pPr marL="10449763" indent="0">
              <a:buNone/>
              <a:defRPr sz="7300" b="1"/>
            </a:lvl6pPr>
            <a:lvl7pPr marL="12539716" indent="0">
              <a:buNone/>
              <a:defRPr sz="7300" b="1"/>
            </a:lvl7pPr>
            <a:lvl8pPr marL="14629668" indent="0">
              <a:buNone/>
              <a:defRPr sz="7300" b="1"/>
            </a:lvl8pPr>
            <a:lvl9pPr marL="16719621"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22296123" y="10439401"/>
            <a:ext cx="19400520" cy="18966183"/>
          </a:xfrm>
          <a:prstGeom prst="rect">
            <a:avLst/>
          </a:prstGeom>
        </p:spPr>
        <p:txBody>
          <a:bodyPr lIns="130622" tIns="65311" rIns="130622" bIns="65311"/>
          <a:lstStyle>
            <a:lvl1pPr>
              <a:defRPr sz="11000"/>
            </a:lvl1pPr>
            <a:lvl2pPr>
              <a:defRPr sz="9100"/>
            </a:lvl2pPr>
            <a:lvl3pPr>
              <a:defRPr sz="83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7/24/2013</a:t>
            </a:fld>
            <a:endParaRPr lang="en-US"/>
          </a:p>
        </p:txBody>
      </p:sp>
      <p:sp>
        <p:nvSpPr>
          <p:cNvPr id="8" name="Footer Placeholder 7"/>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a:p>
        </p:txBody>
      </p:sp>
      <p:sp>
        <p:nvSpPr>
          <p:cNvPr id="9" name="Slide Number Placeholder 8"/>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a:prstGeom prst="rect">
            <a:avLst/>
          </a:prstGeom>
        </p:spPr>
        <p:txBody>
          <a:bodyPr lIns="130622" tIns="65311" rIns="130622" bIns="65311"/>
          <a:lstStyle/>
          <a:p>
            <a:r>
              <a:rPr lang="en-US" smtClean="0"/>
              <a:t>Click to edit Master title style</a:t>
            </a:r>
            <a:endParaRPr lang="en-US"/>
          </a:p>
        </p:txBody>
      </p:sp>
      <p:sp>
        <p:nvSpPr>
          <p:cNvPr id="3" name="Date Placeholder 2"/>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7/24/2013</a:t>
            </a:fld>
            <a:endParaRPr lang="en-US"/>
          </a:p>
        </p:txBody>
      </p:sp>
      <p:sp>
        <p:nvSpPr>
          <p:cNvPr id="4" name="Footer Placeholder 3"/>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a:p>
        </p:txBody>
      </p:sp>
      <p:sp>
        <p:nvSpPr>
          <p:cNvPr id="5" name="Slide Number Placeholder 4"/>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a:prstGeom prst="rect">
            <a:avLst/>
          </a:prstGeom>
        </p:spPr>
        <p:txBody>
          <a:bodyPr lIns="130622" tIns="65311" rIns="130622" bIns="65311" anchor="b"/>
          <a:lstStyle>
            <a:lvl1pPr algn="l">
              <a:defRPr sz="91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3"/>
          </a:xfrm>
          <a:prstGeom prst="rect">
            <a:avLst/>
          </a:prstGeom>
        </p:spPr>
        <p:txBody>
          <a:bodyPr lIns="130622" tIns="65311" rIns="130622" bIns="65311"/>
          <a:lstStyle>
            <a:lvl1pPr>
              <a:defRPr sz="14600"/>
            </a:lvl1pPr>
            <a:lvl2pPr>
              <a:defRPr sz="129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2"/>
            <a:ext cx="14439903" cy="22517103"/>
          </a:xfrm>
          <a:prstGeom prst="rect">
            <a:avLst/>
          </a:prstGeom>
        </p:spPr>
        <p:txBody>
          <a:bodyPr lIns="130622" tIns="65311" rIns="130622" bIns="65311"/>
          <a:lstStyle>
            <a:lvl1pPr marL="0" indent="0">
              <a:buNone/>
              <a:defRPr sz="6400"/>
            </a:lvl1pPr>
            <a:lvl2pPr marL="2089953" indent="0">
              <a:buNone/>
              <a:defRPr sz="5400"/>
            </a:lvl2pPr>
            <a:lvl3pPr marL="4179905" indent="0">
              <a:buNone/>
              <a:defRPr sz="4600"/>
            </a:lvl3pPr>
            <a:lvl4pPr marL="6269858" indent="0">
              <a:buNone/>
              <a:defRPr sz="4100"/>
            </a:lvl4pPr>
            <a:lvl5pPr marL="8359811" indent="0">
              <a:buNone/>
              <a:defRPr sz="4100"/>
            </a:lvl5pPr>
            <a:lvl6pPr marL="10449763" indent="0">
              <a:buNone/>
              <a:defRPr sz="4100"/>
            </a:lvl6pPr>
            <a:lvl7pPr marL="12539716" indent="0">
              <a:buNone/>
              <a:defRPr sz="4100"/>
            </a:lvl7pPr>
            <a:lvl8pPr marL="14629668" indent="0">
              <a:buNone/>
              <a:defRPr sz="4100"/>
            </a:lvl8pPr>
            <a:lvl9pPr marL="16719621" indent="0">
              <a:buNone/>
              <a:defRPr sz="4100"/>
            </a:lvl9pPr>
          </a:lstStyle>
          <a:p>
            <a:pPr lvl="0"/>
            <a:r>
              <a:rPr lang="en-US" smtClean="0"/>
              <a:t>Click to edit Master text styles</a:t>
            </a:r>
          </a:p>
        </p:txBody>
      </p:sp>
      <p:sp>
        <p:nvSpPr>
          <p:cNvPr id="5" name="Date Placeholder 4"/>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7/24/2013</a:t>
            </a:fld>
            <a:endParaRPr lang="en-US"/>
          </a:p>
        </p:txBody>
      </p:sp>
      <p:sp>
        <p:nvSpPr>
          <p:cNvPr id="6" name="Footer Placeholder 5"/>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a:p>
        </p:txBody>
      </p:sp>
      <p:sp>
        <p:nvSpPr>
          <p:cNvPr id="7" name="Slide Number Placeholder 6"/>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a:prstGeom prst="rect">
            <a:avLst/>
          </a:prstGeom>
        </p:spPr>
        <p:txBody>
          <a:bodyPr lIns="130622" tIns="65311" rIns="130622" bIns="65311" anchor="b"/>
          <a:lstStyle>
            <a:lvl1pPr algn="l">
              <a:defRPr sz="91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a:prstGeom prst="rect">
            <a:avLst/>
          </a:prstGeom>
        </p:spPr>
        <p:txBody>
          <a:bodyPr lIns="130622" tIns="65311" rIns="130622" bIns="65311"/>
          <a:lstStyle>
            <a:lvl1pPr marL="0" indent="0">
              <a:buNone/>
              <a:defRPr sz="14600"/>
            </a:lvl1pPr>
            <a:lvl2pPr marL="2089953" indent="0">
              <a:buNone/>
              <a:defRPr sz="12900"/>
            </a:lvl2pPr>
            <a:lvl3pPr marL="4179905" indent="0">
              <a:buNone/>
              <a:defRPr sz="11000"/>
            </a:lvl3pPr>
            <a:lvl4pPr marL="6269858" indent="0">
              <a:buNone/>
              <a:defRPr sz="9100"/>
            </a:lvl4pPr>
            <a:lvl5pPr marL="8359811" indent="0">
              <a:buNone/>
              <a:defRPr sz="9100"/>
            </a:lvl5pPr>
            <a:lvl6pPr marL="10449763" indent="0">
              <a:buNone/>
              <a:defRPr sz="9100"/>
            </a:lvl6pPr>
            <a:lvl7pPr marL="12539716" indent="0">
              <a:buNone/>
              <a:defRPr sz="9100"/>
            </a:lvl7pPr>
            <a:lvl8pPr marL="14629668" indent="0">
              <a:buNone/>
              <a:defRPr sz="9100"/>
            </a:lvl8pPr>
            <a:lvl9pPr marL="16719621" indent="0">
              <a:buNone/>
              <a:defRPr sz="9100"/>
            </a:lvl9pPr>
          </a:lstStyle>
          <a:p>
            <a:endParaRPr lang="en-US"/>
          </a:p>
        </p:txBody>
      </p:sp>
      <p:sp>
        <p:nvSpPr>
          <p:cNvPr id="4" name="Text Placeholder 3"/>
          <p:cNvSpPr>
            <a:spLocks noGrp="1"/>
          </p:cNvSpPr>
          <p:nvPr>
            <p:ph type="body" sz="half" idx="2"/>
          </p:nvPr>
        </p:nvSpPr>
        <p:spPr>
          <a:xfrm>
            <a:off x="8602983" y="25763224"/>
            <a:ext cx="26334720" cy="3863337"/>
          </a:xfrm>
          <a:prstGeom prst="rect">
            <a:avLst/>
          </a:prstGeom>
        </p:spPr>
        <p:txBody>
          <a:bodyPr lIns="130622" tIns="65311" rIns="130622" bIns="65311"/>
          <a:lstStyle>
            <a:lvl1pPr marL="0" indent="0">
              <a:buNone/>
              <a:defRPr sz="6400"/>
            </a:lvl1pPr>
            <a:lvl2pPr marL="2089953" indent="0">
              <a:buNone/>
              <a:defRPr sz="5400"/>
            </a:lvl2pPr>
            <a:lvl3pPr marL="4179905" indent="0">
              <a:buNone/>
              <a:defRPr sz="4600"/>
            </a:lvl3pPr>
            <a:lvl4pPr marL="6269858" indent="0">
              <a:buNone/>
              <a:defRPr sz="4100"/>
            </a:lvl4pPr>
            <a:lvl5pPr marL="8359811" indent="0">
              <a:buNone/>
              <a:defRPr sz="4100"/>
            </a:lvl5pPr>
            <a:lvl6pPr marL="10449763" indent="0">
              <a:buNone/>
              <a:defRPr sz="4100"/>
            </a:lvl6pPr>
            <a:lvl7pPr marL="12539716" indent="0">
              <a:buNone/>
              <a:defRPr sz="4100"/>
            </a:lvl7pPr>
            <a:lvl8pPr marL="14629668" indent="0">
              <a:buNone/>
              <a:defRPr sz="4100"/>
            </a:lvl8pPr>
            <a:lvl9pPr marL="16719621" indent="0">
              <a:buNone/>
              <a:defRPr sz="4100"/>
            </a:lvl9pPr>
          </a:lstStyle>
          <a:p>
            <a:pPr lvl="0"/>
            <a:r>
              <a:rPr lang="en-US" smtClean="0"/>
              <a:t>Click to edit Master text styles</a:t>
            </a:r>
          </a:p>
        </p:txBody>
      </p:sp>
      <p:sp>
        <p:nvSpPr>
          <p:cNvPr id="5" name="Date Placeholder 4"/>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7/24/2013</a:t>
            </a:fld>
            <a:endParaRPr lang="en-US"/>
          </a:p>
        </p:txBody>
      </p:sp>
      <p:sp>
        <p:nvSpPr>
          <p:cNvPr id="6" name="Footer Placeholder 5"/>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a:p>
        </p:txBody>
      </p:sp>
      <p:sp>
        <p:nvSpPr>
          <p:cNvPr id="7" name="Slide Number Placeholder 6"/>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d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2011_AcademicPoster_Template_48x36.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3"/>
              <a:stretch>
                <a:fillRect/>
              </a:stretch>
            </p:blipFill>
          </mc:Choice>
          <mc:Fallback>
            <p:blipFill>
              <a:blip r:embed="rId14"/>
              <a:stretch>
                <a:fillRect/>
              </a:stretch>
            </p:blipFill>
          </mc:Fallback>
        </mc:AlternateContent>
        <p:spPr>
          <a:xfrm>
            <a:off x="0" y="0"/>
            <a:ext cx="43891200" cy="32918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9953" rtl="0" eaLnBrk="1" latinLnBrk="0" hangingPunct="1">
        <a:spcBef>
          <a:spcPct val="0"/>
        </a:spcBef>
        <a:buNone/>
        <a:defRPr sz="20100" kern="1200">
          <a:solidFill>
            <a:schemeClr val="tx1"/>
          </a:solidFill>
          <a:latin typeface="+mj-lt"/>
          <a:ea typeface="+mj-ea"/>
          <a:cs typeface="+mj-cs"/>
        </a:defRPr>
      </a:lvl1pPr>
    </p:titleStyle>
    <p:bodyStyle>
      <a:lvl1pPr marL="1567464" indent="-1567464" algn="l" defTabSz="2089953" rtl="0" eaLnBrk="1" latinLnBrk="0" hangingPunct="1">
        <a:spcBef>
          <a:spcPct val="20000"/>
        </a:spcBef>
        <a:buFont typeface="Arial"/>
        <a:buChar char="•"/>
        <a:defRPr sz="14600" kern="1200">
          <a:solidFill>
            <a:schemeClr val="tx1"/>
          </a:solidFill>
          <a:latin typeface="+mn-lt"/>
          <a:ea typeface="+mn-ea"/>
          <a:cs typeface="+mn-cs"/>
        </a:defRPr>
      </a:lvl1pPr>
      <a:lvl2pPr marL="3396173" indent="-1306220" algn="l" defTabSz="2089953" rtl="0" eaLnBrk="1" latinLnBrk="0" hangingPunct="1">
        <a:spcBef>
          <a:spcPct val="20000"/>
        </a:spcBef>
        <a:buFont typeface="Arial"/>
        <a:buChar char="–"/>
        <a:defRPr sz="12900" kern="1200">
          <a:solidFill>
            <a:schemeClr val="tx1"/>
          </a:solidFill>
          <a:latin typeface="+mn-lt"/>
          <a:ea typeface="+mn-ea"/>
          <a:cs typeface="+mn-cs"/>
        </a:defRPr>
      </a:lvl2pPr>
      <a:lvl3pPr marL="5224882" indent="-1044976" algn="l" defTabSz="2089953" rtl="0" eaLnBrk="1" latinLnBrk="0" hangingPunct="1">
        <a:spcBef>
          <a:spcPct val="20000"/>
        </a:spcBef>
        <a:buFont typeface="Arial"/>
        <a:buChar char="•"/>
        <a:defRPr sz="11000" kern="1200">
          <a:solidFill>
            <a:schemeClr val="tx1"/>
          </a:solidFill>
          <a:latin typeface="+mn-lt"/>
          <a:ea typeface="+mn-ea"/>
          <a:cs typeface="+mn-cs"/>
        </a:defRPr>
      </a:lvl3pPr>
      <a:lvl4pPr marL="7314834" indent="-1044976" algn="l" defTabSz="2089953" rtl="0" eaLnBrk="1" latinLnBrk="0" hangingPunct="1">
        <a:spcBef>
          <a:spcPct val="20000"/>
        </a:spcBef>
        <a:buFont typeface="Arial"/>
        <a:buChar char="–"/>
        <a:defRPr sz="9100" kern="1200">
          <a:solidFill>
            <a:schemeClr val="tx1"/>
          </a:solidFill>
          <a:latin typeface="+mn-lt"/>
          <a:ea typeface="+mn-ea"/>
          <a:cs typeface="+mn-cs"/>
        </a:defRPr>
      </a:lvl4pPr>
      <a:lvl5pPr marL="9404787" indent="-1044976" algn="l" defTabSz="2089953" rtl="0" eaLnBrk="1" latinLnBrk="0" hangingPunct="1">
        <a:spcBef>
          <a:spcPct val="20000"/>
        </a:spcBef>
        <a:buFont typeface="Arial"/>
        <a:buChar char="»"/>
        <a:defRPr sz="9100" kern="1200">
          <a:solidFill>
            <a:schemeClr val="tx1"/>
          </a:solidFill>
          <a:latin typeface="+mn-lt"/>
          <a:ea typeface="+mn-ea"/>
          <a:cs typeface="+mn-cs"/>
        </a:defRPr>
      </a:lvl5pPr>
      <a:lvl6pPr marL="11494740" indent="-1044976" algn="l" defTabSz="2089953" rtl="0" eaLnBrk="1" latinLnBrk="0" hangingPunct="1">
        <a:spcBef>
          <a:spcPct val="20000"/>
        </a:spcBef>
        <a:buFont typeface="Arial"/>
        <a:buChar char="•"/>
        <a:defRPr sz="9100" kern="1200">
          <a:solidFill>
            <a:schemeClr val="tx1"/>
          </a:solidFill>
          <a:latin typeface="+mn-lt"/>
          <a:ea typeface="+mn-ea"/>
          <a:cs typeface="+mn-cs"/>
        </a:defRPr>
      </a:lvl6pPr>
      <a:lvl7pPr marL="13584692" indent="-1044976" algn="l" defTabSz="2089953" rtl="0" eaLnBrk="1" latinLnBrk="0" hangingPunct="1">
        <a:spcBef>
          <a:spcPct val="20000"/>
        </a:spcBef>
        <a:buFont typeface="Arial"/>
        <a:buChar char="•"/>
        <a:defRPr sz="9100" kern="1200">
          <a:solidFill>
            <a:schemeClr val="tx1"/>
          </a:solidFill>
          <a:latin typeface="+mn-lt"/>
          <a:ea typeface="+mn-ea"/>
          <a:cs typeface="+mn-cs"/>
        </a:defRPr>
      </a:lvl7pPr>
      <a:lvl8pPr marL="15674645" indent="-1044976" algn="l" defTabSz="2089953" rtl="0" eaLnBrk="1" latinLnBrk="0" hangingPunct="1">
        <a:spcBef>
          <a:spcPct val="20000"/>
        </a:spcBef>
        <a:buFont typeface="Arial"/>
        <a:buChar char="•"/>
        <a:defRPr sz="9100" kern="1200">
          <a:solidFill>
            <a:schemeClr val="tx1"/>
          </a:solidFill>
          <a:latin typeface="+mn-lt"/>
          <a:ea typeface="+mn-ea"/>
          <a:cs typeface="+mn-cs"/>
        </a:defRPr>
      </a:lvl8pPr>
      <a:lvl9pPr marL="17764597" indent="-1044976" algn="l" defTabSz="2089953"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9953" rtl="0" eaLnBrk="1" latinLnBrk="0" hangingPunct="1">
        <a:defRPr sz="8300" kern="1200">
          <a:solidFill>
            <a:schemeClr val="tx1"/>
          </a:solidFill>
          <a:latin typeface="+mn-lt"/>
          <a:ea typeface="+mn-ea"/>
          <a:cs typeface="+mn-cs"/>
        </a:defRPr>
      </a:lvl1pPr>
      <a:lvl2pPr marL="2089953" algn="l" defTabSz="2089953" rtl="0" eaLnBrk="1" latinLnBrk="0" hangingPunct="1">
        <a:defRPr sz="8300" kern="1200">
          <a:solidFill>
            <a:schemeClr val="tx1"/>
          </a:solidFill>
          <a:latin typeface="+mn-lt"/>
          <a:ea typeface="+mn-ea"/>
          <a:cs typeface="+mn-cs"/>
        </a:defRPr>
      </a:lvl2pPr>
      <a:lvl3pPr marL="4179905" algn="l" defTabSz="2089953" rtl="0" eaLnBrk="1" latinLnBrk="0" hangingPunct="1">
        <a:defRPr sz="8300" kern="1200">
          <a:solidFill>
            <a:schemeClr val="tx1"/>
          </a:solidFill>
          <a:latin typeface="+mn-lt"/>
          <a:ea typeface="+mn-ea"/>
          <a:cs typeface="+mn-cs"/>
        </a:defRPr>
      </a:lvl3pPr>
      <a:lvl4pPr marL="6269858" algn="l" defTabSz="2089953" rtl="0" eaLnBrk="1" latinLnBrk="0" hangingPunct="1">
        <a:defRPr sz="8300" kern="1200">
          <a:solidFill>
            <a:schemeClr val="tx1"/>
          </a:solidFill>
          <a:latin typeface="+mn-lt"/>
          <a:ea typeface="+mn-ea"/>
          <a:cs typeface="+mn-cs"/>
        </a:defRPr>
      </a:lvl4pPr>
      <a:lvl5pPr marL="8359811" algn="l" defTabSz="2089953" rtl="0" eaLnBrk="1" latinLnBrk="0" hangingPunct="1">
        <a:defRPr sz="8300" kern="1200">
          <a:solidFill>
            <a:schemeClr val="tx1"/>
          </a:solidFill>
          <a:latin typeface="+mn-lt"/>
          <a:ea typeface="+mn-ea"/>
          <a:cs typeface="+mn-cs"/>
        </a:defRPr>
      </a:lvl5pPr>
      <a:lvl6pPr marL="10449763" algn="l" defTabSz="2089953" rtl="0" eaLnBrk="1" latinLnBrk="0" hangingPunct="1">
        <a:defRPr sz="8300" kern="1200">
          <a:solidFill>
            <a:schemeClr val="tx1"/>
          </a:solidFill>
          <a:latin typeface="+mn-lt"/>
          <a:ea typeface="+mn-ea"/>
          <a:cs typeface="+mn-cs"/>
        </a:defRPr>
      </a:lvl6pPr>
      <a:lvl7pPr marL="12539716" algn="l" defTabSz="2089953" rtl="0" eaLnBrk="1" latinLnBrk="0" hangingPunct="1">
        <a:defRPr sz="8300" kern="1200">
          <a:solidFill>
            <a:schemeClr val="tx1"/>
          </a:solidFill>
          <a:latin typeface="+mn-lt"/>
          <a:ea typeface="+mn-ea"/>
          <a:cs typeface="+mn-cs"/>
        </a:defRPr>
      </a:lvl7pPr>
      <a:lvl8pPr marL="14629668" algn="l" defTabSz="2089953" rtl="0" eaLnBrk="1" latinLnBrk="0" hangingPunct="1">
        <a:defRPr sz="8300" kern="1200">
          <a:solidFill>
            <a:schemeClr val="tx1"/>
          </a:solidFill>
          <a:latin typeface="+mn-lt"/>
          <a:ea typeface="+mn-ea"/>
          <a:cs typeface="+mn-cs"/>
        </a:defRPr>
      </a:lvl8pPr>
      <a:lvl9pPr marL="16719621" algn="l" defTabSz="2089953"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8124" y="5252650"/>
            <a:ext cx="12812488" cy="7540526"/>
          </a:xfrm>
          <a:prstGeom prst="rect">
            <a:avLst/>
          </a:prstGeom>
        </p:spPr>
        <p:txBody>
          <a:bodyPr wrap="square">
            <a:spAutoFit/>
          </a:bodyPr>
          <a:lstStyle/>
          <a:p>
            <a:pPr algn="just"/>
            <a:r>
              <a:rPr lang="en-US" sz="3600" b="1" dirty="0" smtClean="0"/>
              <a:t>Abstract</a:t>
            </a:r>
          </a:p>
          <a:p>
            <a:pPr algn="just"/>
            <a:r>
              <a:rPr lang="en-US" sz="3200" dirty="0" smtClean="0"/>
              <a:t>The </a:t>
            </a:r>
            <a:r>
              <a:rPr lang="en-US" sz="3200" dirty="0"/>
              <a:t>Center for Remote Sensing of Ice Sheets (</a:t>
            </a:r>
            <a:r>
              <a:rPr lang="en-US" sz="3200" dirty="0" err="1"/>
              <a:t>CReSIS</a:t>
            </a:r>
            <a:r>
              <a:rPr lang="en-US" sz="3200" dirty="0"/>
              <a:t>) has collected hundreds of terabytes of radar depth sounder data over the Greenland and Antarctic ice sheets.  This data has multiple purposes in the field of glaciology, including the measurement of ice bottom elevation that is used in the input-output method for estimating the mass balance and in ice sheet models.  To do this, the ice surface and ice bottom need to be tracked in the radar echograms.  An algorithm that is written in Python provides an accurate and efficient tool for tracking the ice surface and the ice bottom and will be </a:t>
            </a:r>
            <a:r>
              <a:rPr lang="en-US" sz="3200" dirty="0" smtClean="0"/>
              <a:t>translated </a:t>
            </a:r>
            <a:r>
              <a:rPr lang="en-US" sz="3200" dirty="0"/>
              <a:t>and imported into native MATLAB code so that it can be used with </a:t>
            </a:r>
            <a:r>
              <a:rPr lang="en-US" sz="3200" dirty="0" err="1"/>
              <a:t>CReSIS’s</a:t>
            </a:r>
            <a:r>
              <a:rPr lang="en-US" sz="3200" dirty="0"/>
              <a:t> image browser and picker tool which is MATLAB based.  This Python algorithm is based on a global snake method with simple cost functions.  With the implementation of this function in MATLAB, tracking and picking the surface and the ground under the ice will make for a faster process than manually tracking the surface.</a:t>
            </a:r>
          </a:p>
        </p:txBody>
      </p:sp>
      <p:sp>
        <p:nvSpPr>
          <p:cNvPr id="3" name="Rectangle 2"/>
          <p:cNvSpPr/>
          <p:nvPr/>
        </p:nvSpPr>
        <p:spPr>
          <a:xfrm>
            <a:off x="3831771" y="1686461"/>
            <a:ext cx="36488915" cy="1323439"/>
          </a:xfrm>
          <a:prstGeom prst="rect">
            <a:avLst/>
          </a:prstGeom>
        </p:spPr>
        <p:txBody>
          <a:bodyPr wrap="square">
            <a:spAutoFit/>
          </a:bodyPr>
          <a:lstStyle/>
          <a:p>
            <a:pPr algn="just"/>
            <a:r>
              <a:rPr lang="en-US" sz="8000" dirty="0"/>
              <a:t>Implementing a Snake Tool to Track the Ice Surface and Ice Bottom in a Radar Echogram</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1315962" y="19084556"/>
            <a:ext cx="12589711" cy="7868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flipH="1">
            <a:off x="4360595" y="26953126"/>
            <a:ext cx="6500444" cy="646331"/>
          </a:xfrm>
          <a:prstGeom prst="rect">
            <a:avLst/>
          </a:prstGeom>
          <a:noFill/>
        </p:spPr>
        <p:txBody>
          <a:bodyPr wrap="square" rtlCol="0">
            <a:spAutoFit/>
          </a:bodyPr>
          <a:lstStyle/>
          <a:p>
            <a:r>
              <a:rPr lang="en-US" sz="3600" dirty="0" smtClean="0"/>
              <a:t>Figure 1 - Python Implementation</a:t>
            </a:r>
            <a:endParaRPr lang="en-US" sz="3600" dirty="0"/>
          </a:p>
        </p:txBody>
      </p:sp>
      <p:sp>
        <p:nvSpPr>
          <p:cNvPr id="5" name="TextBox 4"/>
          <p:cNvSpPr txBox="1"/>
          <p:nvPr/>
        </p:nvSpPr>
        <p:spPr>
          <a:xfrm>
            <a:off x="18216199" y="26953126"/>
            <a:ext cx="6710170" cy="646331"/>
          </a:xfrm>
          <a:prstGeom prst="rect">
            <a:avLst/>
          </a:prstGeom>
          <a:noFill/>
        </p:spPr>
        <p:txBody>
          <a:bodyPr wrap="none" rtlCol="0">
            <a:spAutoFit/>
          </a:bodyPr>
          <a:lstStyle/>
          <a:p>
            <a:r>
              <a:rPr lang="en-US" sz="3600" dirty="0" smtClean="0"/>
              <a:t>Figure 2 - MATLAB Implementation</a:t>
            </a:r>
            <a:endParaRPr lang="en-US" sz="36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3907"/>
          <a:stretch/>
        </p:blipFill>
        <p:spPr bwMode="auto">
          <a:xfrm>
            <a:off x="15212425" y="19058353"/>
            <a:ext cx="12717718" cy="779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9304343" y="17670889"/>
            <a:ext cx="12716493" cy="6063198"/>
          </a:xfrm>
          <a:prstGeom prst="rect">
            <a:avLst/>
          </a:prstGeom>
        </p:spPr>
        <p:txBody>
          <a:bodyPr wrap="square">
            <a:spAutoFit/>
          </a:bodyPr>
          <a:lstStyle/>
          <a:p>
            <a:pPr algn="just"/>
            <a:r>
              <a:rPr lang="en-US" sz="3600" b="1" dirty="0" smtClean="0"/>
              <a:t>Future Work</a:t>
            </a:r>
            <a:endParaRPr lang="en-US" sz="3600" b="1" dirty="0"/>
          </a:p>
          <a:p>
            <a:pPr algn="just"/>
            <a:r>
              <a:rPr lang="en-US" sz="3200" dirty="0" smtClean="0"/>
              <a:t>The project’s primary objective to translate the code from Python to MATLAB was not completed. So the first task would be to finish the translation. Essential to the translation are a good understanding of Python (especially </a:t>
            </a:r>
            <a:r>
              <a:rPr lang="en-US" sz="3200" dirty="0" err="1" smtClean="0"/>
              <a:t>SciPy</a:t>
            </a:r>
            <a:r>
              <a:rPr lang="en-US" sz="3200" dirty="0" smtClean="0"/>
              <a:t> and </a:t>
            </a:r>
            <a:r>
              <a:rPr lang="en-US" sz="3200" dirty="0" err="1" smtClean="0"/>
              <a:t>NumPy</a:t>
            </a:r>
            <a:r>
              <a:rPr lang="en-US" sz="3200" dirty="0" smtClean="0"/>
              <a:t>) and MATLAB. Also, an improved development suite for Python would have helped for debugging so that a line by line comparison of execution in MATLAB and Python could be done easily to verify proper operation. Improved commenting in the Python and MATLAB </a:t>
            </a:r>
            <a:r>
              <a:rPr lang="en-US" sz="3200" dirty="0" smtClean="0"/>
              <a:t>translation </a:t>
            </a:r>
            <a:r>
              <a:rPr lang="en-US" sz="3200" dirty="0" smtClean="0"/>
              <a:t>would help and is recommended for future maintainability and development of new features.</a:t>
            </a:r>
          </a:p>
          <a:p>
            <a:pPr algn="just"/>
            <a:r>
              <a:rPr lang="en-US" sz="3200" dirty="0" smtClean="0"/>
              <a:t>Finally, once the </a:t>
            </a:r>
            <a:r>
              <a:rPr lang="en-US" sz="3200" dirty="0" smtClean="0"/>
              <a:t>translation </a:t>
            </a:r>
            <a:r>
              <a:rPr lang="en-US" sz="3200" dirty="0" smtClean="0"/>
              <a:t>is completed, this snake tool needs to be added to the CReSIS picker software.</a:t>
            </a:r>
          </a:p>
        </p:txBody>
      </p:sp>
      <p:sp>
        <p:nvSpPr>
          <p:cNvPr id="7" name="Rectangle 6"/>
          <p:cNvSpPr/>
          <p:nvPr/>
        </p:nvSpPr>
        <p:spPr>
          <a:xfrm>
            <a:off x="29304343" y="10782052"/>
            <a:ext cx="12716493" cy="6555641"/>
          </a:xfrm>
          <a:prstGeom prst="rect">
            <a:avLst/>
          </a:prstGeom>
        </p:spPr>
        <p:txBody>
          <a:bodyPr wrap="square">
            <a:spAutoFit/>
          </a:bodyPr>
          <a:lstStyle/>
          <a:p>
            <a:pPr algn="just"/>
            <a:r>
              <a:rPr lang="en-US" sz="3600" b="1" dirty="0"/>
              <a:t>Results</a:t>
            </a:r>
          </a:p>
          <a:p>
            <a:pPr algn="just"/>
            <a:r>
              <a:rPr lang="en-US" sz="3200" dirty="0"/>
              <a:t>The Python implementation of the code was successful, even though a few errors in the </a:t>
            </a:r>
            <a:r>
              <a:rPr lang="en-US" sz="3200" dirty="0" smtClean="0"/>
              <a:t>tracking still </a:t>
            </a:r>
            <a:r>
              <a:rPr lang="en-US" sz="3200" dirty="0"/>
              <a:t>occurred.  At a few places on the echogram, the function for the snake did not </a:t>
            </a:r>
            <a:r>
              <a:rPr lang="en-US" sz="3200" dirty="0" smtClean="0"/>
              <a:t>follow the </a:t>
            </a:r>
            <a:r>
              <a:rPr lang="en-US" sz="3200" dirty="0"/>
              <a:t>data successfully.  At other places, the snake was able to track the ice surface and the ice bed with about </a:t>
            </a:r>
            <a:r>
              <a:rPr lang="en-US" sz="3200" dirty="0" smtClean="0"/>
              <a:t>eighty percent </a:t>
            </a:r>
            <a:r>
              <a:rPr lang="en-US" sz="3200" dirty="0"/>
              <a:t>accuracy.  As a result, the Python code for tracking the ice surface and the ice bed could accurately define the ice surface and the ice bed, but </a:t>
            </a:r>
            <a:r>
              <a:rPr lang="en-US" sz="3200" dirty="0" smtClean="0"/>
              <a:t>still has a few flaws. The </a:t>
            </a:r>
            <a:r>
              <a:rPr lang="en-US" sz="3200" dirty="0"/>
              <a:t>MATLAB implementation of the code that was originally written in Python was </a:t>
            </a:r>
            <a:r>
              <a:rPr lang="en-US" sz="3200" dirty="0" smtClean="0"/>
              <a:t>not completed. A </a:t>
            </a:r>
            <a:r>
              <a:rPr lang="en-US" sz="3200" dirty="0"/>
              <a:t>first version of each of the modules was </a:t>
            </a:r>
            <a:r>
              <a:rPr lang="en-US" sz="3200" dirty="0" smtClean="0"/>
              <a:t>translated to MATLAB </a:t>
            </a:r>
            <a:r>
              <a:rPr lang="en-US" sz="3200" dirty="0"/>
              <a:t>except for the caching function that cached cost function </a:t>
            </a:r>
            <a:r>
              <a:rPr lang="en-US" sz="3200" dirty="0" smtClean="0"/>
              <a:t>executions to minimize redundant computations. There are still bugs in the translation of the code. A potential mistake is improper array indexing translation.</a:t>
            </a:r>
          </a:p>
        </p:txBody>
      </p:sp>
      <p:sp>
        <p:nvSpPr>
          <p:cNvPr id="8" name="Rectangle 7"/>
          <p:cNvSpPr/>
          <p:nvPr/>
        </p:nvSpPr>
        <p:spPr>
          <a:xfrm>
            <a:off x="29304343" y="24155314"/>
            <a:ext cx="12094029" cy="3908762"/>
          </a:xfrm>
          <a:prstGeom prst="rect">
            <a:avLst/>
          </a:prstGeom>
        </p:spPr>
        <p:txBody>
          <a:bodyPr wrap="square">
            <a:spAutoFit/>
          </a:bodyPr>
          <a:lstStyle/>
          <a:p>
            <a:r>
              <a:rPr lang="en-US" sz="2200" b="1" dirty="0" smtClean="0"/>
              <a:t>References</a:t>
            </a:r>
          </a:p>
          <a:p>
            <a:r>
              <a:rPr lang="en-US" sz="2000" dirty="0" smtClean="0"/>
              <a:t>[1] J. A. </a:t>
            </a:r>
            <a:r>
              <a:rPr lang="en-US" sz="2000" dirty="0" err="1" smtClean="0"/>
              <a:t>Fessler</a:t>
            </a:r>
            <a:r>
              <a:rPr lang="en-US" sz="2000" dirty="0" smtClean="0"/>
              <a:t> and R. Nickel, "Electrical Engineering and Computer Science," 5 9 1999. [Online]. Available: http://eccs.umich.edu. [Accessed 10 7 2013].</a:t>
            </a:r>
          </a:p>
          <a:p>
            <a:r>
              <a:rPr lang="en-US" sz="2000" dirty="0" smtClean="0"/>
              <a:t>[</a:t>
            </a:r>
            <a:r>
              <a:rPr lang="en-US" sz="2000" dirty="0"/>
              <a:t>2] </a:t>
            </a:r>
            <a:r>
              <a:rPr lang="en-US" sz="2000" dirty="0" err="1" smtClean="0"/>
              <a:t>SciPy</a:t>
            </a:r>
            <a:r>
              <a:rPr lang="en-US" sz="2000" dirty="0" smtClean="0"/>
              <a:t> </a:t>
            </a:r>
            <a:r>
              <a:rPr lang="en-US" sz="2000" dirty="0"/>
              <a:t>developers, "SciPy.org," 2013. [Online]. Available: www.scipy.org. [Accessed 19 June 2013].</a:t>
            </a:r>
          </a:p>
          <a:p>
            <a:r>
              <a:rPr lang="en-US" sz="2000" dirty="0"/>
              <a:t>[3] </a:t>
            </a:r>
            <a:r>
              <a:rPr lang="en-US" sz="2000" dirty="0" smtClean="0"/>
              <a:t>The </a:t>
            </a:r>
            <a:r>
              <a:rPr lang="en-US" sz="2000" dirty="0" err="1"/>
              <a:t>MathWorks</a:t>
            </a:r>
            <a:r>
              <a:rPr lang="en-US" sz="2000" dirty="0"/>
              <a:t>, </a:t>
            </a:r>
            <a:r>
              <a:rPr lang="en-US" sz="2000" dirty="0" err="1"/>
              <a:t>Inc</a:t>
            </a:r>
            <a:r>
              <a:rPr lang="en-US" sz="2000" dirty="0"/>
              <a:t>, "</a:t>
            </a:r>
            <a:r>
              <a:rPr lang="en-US" sz="2000" dirty="0" err="1"/>
              <a:t>MathWorks</a:t>
            </a:r>
            <a:r>
              <a:rPr lang="en-US" sz="2000" dirty="0"/>
              <a:t>," 2013. [Online]. Available: www.mathworks.com. [Accessed 17 June 2013].</a:t>
            </a:r>
          </a:p>
          <a:p>
            <a:r>
              <a:rPr lang="en-US" sz="2000" dirty="0"/>
              <a:t>[4] </a:t>
            </a:r>
            <a:r>
              <a:rPr lang="en-US" sz="2000" dirty="0" err="1" smtClean="0"/>
              <a:t>NumPy</a:t>
            </a:r>
            <a:r>
              <a:rPr lang="en-US" sz="2000" dirty="0" smtClean="0"/>
              <a:t> </a:t>
            </a:r>
            <a:r>
              <a:rPr lang="en-US" sz="2000" dirty="0"/>
              <a:t>developers, "</a:t>
            </a:r>
            <a:r>
              <a:rPr lang="en-US" sz="2000" dirty="0" err="1"/>
              <a:t>NumPy</a:t>
            </a:r>
            <a:r>
              <a:rPr lang="en-US" sz="2000" dirty="0"/>
              <a:t>," 2013. [Online]. Available: www.numpy.org. [Accessed 25 June 2013].</a:t>
            </a:r>
          </a:p>
          <a:p>
            <a:r>
              <a:rPr lang="en-US" sz="2000" dirty="0"/>
              <a:t>[5] </a:t>
            </a:r>
            <a:r>
              <a:rPr lang="en-US" sz="2000" dirty="0" smtClean="0"/>
              <a:t>B</a:t>
            </a:r>
            <a:r>
              <a:rPr lang="en-US" sz="2000" dirty="0"/>
              <a:t>. </a:t>
            </a:r>
            <a:r>
              <a:rPr lang="en-US" sz="2000" dirty="0" err="1"/>
              <a:t>Blais</a:t>
            </a:r>
            <a:r>
              <a:rPr lang="en-US" sz="2000" dirty="0"/>
              <a:t>, Numerical Computing in Python: A Guide for MATLAB Users, Connecticut: Bryant University, 2007. </a:t>
            </a:r>
          </a:p>
          <a:p>
            <a:r>
              <a:rPr lang="en-US" sz="2000" dirty="0"/>
              <a:t>[6] </a:t>
            </a:r>
            <a:r>
              <a:rPr lang="en-US" sz="2000" dirty="0" smtClean="0"/>
              <a:t>The </a:t>
            </a:r>
            <a:r>
              <a:rPr lang="en-US" sz="2000" dirty="0" err="1"/>
              <a:t>MathWorks</a:t>
            </a:r>
            <a:r>
              <a:rPr lang="en-US" sz="2000" dirty="0"/>
              <a:t>, </a:t>
            </a:r>
            <a:r>
              <a:rPr lang="en-US" sz="2000" dirty="0" err="1"/>
              <a:t>Inc</a:t>
            </a:r>
            <a:r>
              <a:rPr lang="en-US" sz="2000" dirty="0"/>
              <a:t>, "MATLAB Central," 2013. [Online]. Available: http://www.mathworks.com/matlabcentral/. [Accessed 12 June 2013].</a:t>
            </a:r>
          </a:p>
          <a:p>
            <a:r>
              <a:rPr lang="en-US" sz="2000" dirty="0"/>
              <a:t>[7] </a:t>
            </a:r>
            <a:r>
              <a:rPr lang="en-US" sz="2000" dirty="0" smtClean="0"/>
              <a:t>C</a:t>
            </a:r>
            <a:r>
              <a:rPr lang="en-US" sz="2000" dirty="0"/>
              <a:t>. </a:t>
            </a:r>
            <a:r>
              <a:rPr lang="en-US" sz="2000" dirty="0" err="1"/>
              <a:t>Moler</a:t>
            </a:r>
            <a:r>
              <a:rPr lang="en-US" sz="2000" dirty="0"/>
              <a:t>, "Chapter 3: Interpolation," 15 February 2008. [Online]. Available: http://www.mathworks.com/moler/interp.pdf. [Accessed 27 June 2013].</a:t>
            </a:r>
          </a:p>
          <a:p>
            <a:endParaRPr lang="en-US" sz="2400" b="1" dirty="0"/>
          </a:p>
        </p:txBody>
      </p:sp>
      <p:sp>
        <p:nvSpPr>
          <p:cNvPr id="9" name="Rectangle 8"/>
          <p:cNvSpPr/>
          <p:nvPr/>
        </p:nvSpPr>
        <p:spPr>
          <a:xfrm>
            <a:off x="1045055" y="13577461"/>
            <a:ext cx="12698626" cy="4093428"/>
          </a:xfrm>
          <a:prstGeom prst="rect">
            <a:avLst/>
          </a:prstGeom>
        </p:spPr>
        <p:txBody>
          <a:bodyPr wrap="square">
            <a:spAutoFit/>
          </a:bodyPr>
          <a:lstStyle/>
          <a:p>
            <a:pPr algn="just"/>
            <a:r>
              <a:rPr lang="en-US" sz="3600" b="1" dirty="0" err="1" smtClean="0"/>
              <a:t>Flatbedsnake</a:t>
            </a:r>
            <a:endParaRPr lang="en-US" sz="3600" b="1" dirty="0" smtClean="0"/>
          </a:p>
          <a:p>
            <a:pPr algn="just"/>
            <a:r>
              <a:rPr lang="en-US" sz="3200" dirty="0" err="1" smtClean="0"/>
              <a:t>Flatbedsnake</a:t>
            </a:r>
            <a:r>
              <a:rPr lang="en-US" sz="3200" dirty="0" smtClean="0"/>
              <a:t>, originally flatbedsnake.py, is the main script of the project. This is the driver of the program, for it composes everything that makes the code come together and run.  In the Python code, the snake tool calls all of the other functions that are described later. The data are also imported from </a:t>
            </a:r>
            <a:r>
              <a:rPr lang="en-US" sz="3200" dirty="0" smtClean="0"/>
              <a:t>MATLAB Files </a:t>
            </a:r>
            <a:r>
              <a:rPr lang="en-US" sz="3200" dirty="0" smtClean="0"/>
              <a:t>from the CReSIS </a:t>
            </a:r>
            <a:r>
              <a:rPr lang="en-US" sz="3200" dirty="0"/>
              <a:t>D</a:t>
            </a:r>
            <a:r>
              <a:rPr lang="en-US" sz="3200" dirty="0" smtClean="0"/>
              <a:t>ata Portal. The snake tool also creates the echogram and allows for the points to be selected after the image is displayed. </a:t>
            </a:r>
            <a:endParaRPr lang="en-US" sz="3200" dirty="0"/>
          </a:p>
        </p:txBody>
      </p:sp>
      <p:sp>
        <p:nvSpPr>
          <p:cNvPr id="10" name="Rectangle 9"/>
          <p:cNvSpPr/>
          <p:nvPr/>
        </p:nvSpPr>
        <p:spPr>
          <a:xfrm>
            <a:off x="15212425" y="15405694"/>
            <a:ext cx="12717718" cy="3600986"/>
          </a:xfrm>
          <a:prstGeom prst="rect">
            <a:avLst/>
          </a:prstGeom>
        </p:spPr>
        <p:txBody>
          <a:bodyPr wrap="square">
            <a:spAutoFit/>
          </a:bodyPr>
          <a:lstStyle/>
          <a:p>
            <a:pPr algn="just"/>
            <a:r>
              <a:rPr lang="en-US" sz="3600" b="1" dirty="0" err="1" smtClean="0"/>
              <a:t>Multiscatter</a:t>
            </a:r>
            <a:endParaRPr lang="en-US" sz="3600" b="1" dirty="0" smtClean="0"/>
          </a:p>
          <a:p>
            <a:pPr algn="just"/>
            <a:r>
              <a:rPr lang="en-US" sz="3200" dirty="0" smtClean="0"/>
              <a:t>The </a:t>
            </a:r>
            <a:r>
              <a:rPr lang="en-US" sz="3200" dirty="0" err="1" smtClean="0"/>
              <a:t>multiscatter</a:t>
            </a:r>
            <a:r>
              <a:rPr lang="en-US" sz="3200" dirty="0" smtClean="0"/>
              <a:t> function, originally scatter.py, is the function that makes the scatter plot over the echogram. In the Python code, the function defines the snake that appears in the echogram and checks to see if the data </a:t>
            </a:r>
            <a:r>
              <a:rPr lang="en-US" sz="3200" dirty="0" smtClean="0"/>
              <a:t>are</a:t>
            </a:r>
            <a:r>
              <a:rPr lang="en-US" sz="3200" dirty="0" smtClean="0"/>
              <a:t> </a:t>
            </a:r>
            <a:r>
              <a:rPr lang="en-US" sz="3200" dirty="0" smtClean="0"/>
              <a:t>normalized before proceeding to create the points for the snake. Currently the </a:t>
            </a:r>
            <a:r>
              <a:rPr lang="en-US" sz="3200" dirty="0" smtClean="0"/>
              <a:t>MATLAB </a:t>
            </a:r>
            <a:r>
              <a:rPr lang="en-US" sz="3200" dirty="0" smtClean="0"/>
              <a:t>translation of this function only shows two points plotted when it should show points all the way across the echogram.</a:t>
            </a:r>
            <a:endParaRPr lang="en-US" sz="3200" dirty="0"/>
          </a:p>
        </p:txBody>
      </p:sp>
      <p:sp>
        <p:nvSpPr>
          <p:cNvPr id="11" name="Rectangle 10"/>
          <p:cNvSpPr/>
          <p:nvPr/>
        </p:nvSpPr>
        <p:spPr>
          <a:xfrm>
            <a:off x="29303119" y="5252649"/>
            <a:ext cx="12717717" cy="5355312"/>
          </a:xfrm>
          <a:prstGeom prst="rect">
            <a:avLst/>
          </a:prstGeom>
        </p:spPr>
        <p:txBody>
          <a:bodyPr wrap="square">
            <a:spAutoFit/>
          </a:bodyPr>
          <a:lstStyle/>
          <a:p>
            <a:pPr algn="just"/>
            <a:r>
              <a:rPr lang="en-US" sz="3600" b="1" dirty="0" smtClean="0"/>
              <a:t>Energy Function</a:t>
            </a:r>
          </a:p>
          <a:p>
            <a:pPr algn="just"/>
            <a:r>
              <a:rPr lang="en-US" sz="3200" dirty="0" smtClean="0"/>
              <a:t>The energy function class, originally defined as bedrock.py in the energy folder, extracts data from the imported data of the </a:t>
            </a:r>
            <a:r>
              <a:rPr lang="en-US" sz="3200" dirty="0" err="1" smtClean="0"/>
              <a:t>flatbedsnake</a:t>
            </a:r>
            <a:r>
              <a:rPr lang="en-US" sz="3200" dirty="0" smtClean="0"/>
              <a:t> file.  This data </a:t>
            </a:r>
            <a:r>
              <a:rPr lang="en-US" sz="3200" dirty="0" smtClean="0"/>
              <a:t>are</a:t>
            </a:r>
            <a:r>
              <a:rPr lang="en-US" sz="3200" dirty="0" smtClean="0"/>
              <a:t> </a:t>
            </a:r>
            <a:r>
              <a:rPr lang="en-US" sz="3200" dirty="0" smtClean="0"/>
              <a:t>then used to calculate the internal energy and the external energy of the data separately, then multiplies each by a set value defined by the </a:t>
            </a:r>
            <a:r>
              <a:rPr lang="en-US" sz="3200" dirty="0" err="1" smtClean="0"/>
              <a:t>flatbedsnake</a:t>
            </a:r>
            <a:r>
              <a:rPr lang="en-US" sz="3200" dirty="0" smtClean="0"/>
              <a:t> file in order to return the calculation of the energies. The function is defined as follows:</a:t>
            </a:r>
          </a:p>
          <a:p>
            <a:pPr algn="ctr"/>
            <a:r>
              <a:rPr lang="en-US" sz="2800" dirty="0" smtClean="0"/>
              <a:t>alpha*internal + beta*external</a:t>
            </a:r>
          </a:p>
          <a:p>
            <a:pPr algn="ctr"/>
            <a:r>
              <a:rPr lang="en-US" sz="2400" dirty="0" smtClean="0"/>
              <a:t>Function 1 – Energy Function</a:t>
            </a:r>
          </a:p>
          <a:p>
            <a:pPr algn="just"/>
            <a:r>
              <a:rPr lang="en-US" sz="3200" dirty="0" smtClean="0"/>
              <a:t>The file is almost near completion, but the main concern is the size of the </a:t>
            </a:r>
            <a:r>
              <a:rPr lang="en-US" sz="3200" dirty="0" err="1" smtClean="0"/>
              <a:t>data_current</a:t>
            </a:r>
            <a:r>
              <a:rPr lang="en-US" sz="3200" dirty="0" smtClean="0"/>
              <a:t> and </a:t>
            </a:r>
            <a:r>
              <a:rPr lang="en-US" sz="3200" dirty="0" err="1" smtClean="0"/>
              <a:t>data_next</a:t>
            </a:r>
            <a:r>
              <a:rPr lang="en-US" sz="3200" dirty="0" smtClean="0"/>
              <a:t> variables.</a:t>
            </a:r>
            <a:endParaRPr lang="en-US" sz="3200" dirty="0"/>
          </a:p>
        </p:txBody>
      </p:sp>
      <p:sp>
        <p:nvSpPr>
          <p:cNvPr id="12" name="Rectangle 11"/>
          <p:cNvSpPr/>
          <p:nvPr/>
        </p:nvSpPr>
        <p:spPr>
          <a:xfrm>
            <a:off x="15212425" y="5300424"/>
            <a:ext cx="12717718" cy="6063198"/>
          </a:xfrm>
          <a:prstGeom prst="rect">
            <a:avLst/>
          </a:prstGeom>
        </p:spPr>
        <p:txBody>
          <a:bodyPr wrap="square">
            <a:spAutoFit/>
          </a:bodyPr>
          <a:lstStyle/>
          <a:p>
            <a:pPr algn="just"/>
            <a:r>
              <a:rPr lang="en-US" sz="3600" b="1" dirty="0" err="1" smtClean="0"/>
              <a:t>FlatSimple</a:t>
            </a:r>
            <a:endParaRPr lang="en-US" sz="3600" b="1" dirty="0" smtClean="0"/>
          </a:p>
          <a:p>
            <a:pPr algn="just"/>
            <a:r>
              <a:rPr lang="en-US" sz="3200" dirty="0" err="1" smtClean="0"/>
              <a:t>FlatSimple</a:t>
            </a:r>
            <a:r>
              <a:rPr lang="en-US" sz="3200" dirty="0" smtClean="0"/>
              <a:t>, originally defined as flat.py, is a class that defines the current node that is analyzed and the next node to be analyzed in the energy function. </a:t>
            </a:r>
            <a:r>
              <a:rPr lang="en-US" sz="3200" dirty="0" err="1" smtClean="0"/>
              <a:t>FlatSimple</a:t>
            </a:r>
            <a:r>
              <a:rPr lang="en-US" sz="3200" dirty="0" smtClean="0"/>
              <a:t> accepts the </a:t>
            </a:r>
            <a:r>
              <a:rPr lang="en-US" sz="3200" dirty="0" err="1" smtClean="0"/>
              <a:t>obj</a:t>
            </a:r>
            <a:r>
              <a:rPr lang="en-US" sz="3200" dirty="0" smtClean="0"/>
              <a:t>, </a:t>
            </a:r>
            <a:r>
              <a:rPr lang="en-US" sz="3200" dirty="0" err="1" smtClean="0"/>
              <a:t>snaxels</a:t>
            </a:r>
            <a:r>
              <a:rPr lang="en-US" sz="3200" dirty="0" smtClean="0"/>
              <a:t>, moves, and energy function in order to add inverse moves, get unique moves, and add a zero in moves to keep the place of the snake.  There is also an iterate function that tracks the nodes progression, search for the final minimum energy stored, and back searches to find the optimum positions of the nodes.  This code is near completion, but the main concern is how to store values into multiple variables, such as setting (x , y) equal to the final minimum. Another issue is that the Cache (originally cache.py), an optional feature used to store energy costs to avoid redundant execution, has not been translated.</a:t>
            </a:r>
            <a:endParaRPr lang="en-US" sz="3200" dirty="0"/>
          </a:p>
        </p:txBody>
      </p:sp>
      <p:sp>
        <p:nvSpPr>
          <p:cNvPr id="15" name="Rectangle 14"/>
          <p:cNvSpPr/>
          <p:nvPr/>
        </p:nvSpPr>
        <p:spPr>
          <a:xfrm>
            <a:off x="15212425" y="11312266"/>
            <a:ext cx="12717718" cy="4093428"/>
          </a:xfrm>
          <a:prstGeom prst="rect">
            <a:avLst/>
          </a:prstGeom>
        </p:spPr>
        <p:txBody>
          <a:bodyPr wrap="square">
            <a:spAutoFit/>
          </a:bodyPr>
          <a:lstStyle/>
          <a:p>
            <a:pPr algn="just"/>
            <a:r>
              <a:rPr lang="en-US" sz="3600" b="1" dirty="0" err="1" smtClean="0"/>
              <a:t>Snakeplot</a:t>
            </a:r>
            <a:endParaRPr lang="en-US" sz="3600" b="1" dirty="0" smtClean="0"/>
          </a:p>
          <a:p>
            <a:pPr algn="just"/>
            <a:r>
              <a:rPr lang="en-US" sz="3200" dirty="0" err="1" smtClean="0"/>
              <a:t>Snakeplot</a:t>
            </a:r>
            <a:r>
              <a:rPr lang="en-US" sz="3200" dirty="0" smtClean="0"/>
              <a:t>, originally snake.py, is the function that defines the layout and plots the echogram images and the data graph below that echogram image. This function calls other functions in order to display the various iterations of the function. The function originally changes the images about three times before the function settles on one set figure to define the snake.  The main concern in this function is that the data type is not </a:t>
            </a:r>
            <a:r>
              <a:rPr lang="en-US" sz="3200" dirty="0" smtClean="0"/>
              <a:t>translated </a:t>
            </a:r>
            <a:r>
              <a:rPr lang="en-US" sz="3200" dirty="0" smtClean="0"/>
              <a:t>to the type that the data </a:t>
            </a:r>
            <a:r>
              <a:rPr lang="en-US" sz="3200" dirty="0" smtClean="0"/>
              <a:t>are translated </a:t>
            </a:r>
            <a:r>
              <a:rPr lang="en-US" sz="3200" dirty="0" smtClean="0"/>
              <a:t>to in the Python code.</a:t>
            </a:r>
          </a:p>
        </p:txBody>
      </p:sp>
      <p:sp>
        <p:nvSpPr>
          <p:cNvPr id="16" name="Rectangle 15"/>
          <p:cNvSpPr/>
          <p:nvPr/>
        </p:nvSpPr>
        <p:spPr>
          <a:xfrm>
            <a:off x="988124" y="3705121"/>
            <a:ext cx="17218948" cy="1200329"/>
          </a:xfrm>
          <a:prstGeom prst="rect">
            <a:avLst/>
          </a:prstGeom>
        </p:spPr>
        <p:txBody>
          <a:bodyPr wrap="square">
            <a:spAutoFit/>
          </a:bodyPr>
          <a:lstStyle/>
          <a:p>
            <a:r>
              <a:rPr lang="en-US" sz="7200" dirty="0" smtClean="0"/>
              <a:t>Bernard Aldrich Jr. (Jackson State University)</a:t>
            </a:r>
            <a:endParaRPr lang="en-US" sz="7200" dirty="0"/>
          </a:p>
        </p:txBody>
      </p:sp>
      <p:sp>
        <p:nvSpPr>
          <p:cNvPr id="17" name="Rectangle 16"/>
          <p:cNvSpPr/>
          <p:nvPr/>
        </p:nvSpPr>
        <p:spPr>
          <a:xfrm>
            <a:off x="20804963" y="3701793"/>
            <a:ext cx="21214649" cy="1200329"/>
          </a:xfrm>
          <a:prstGeom prst="rect">
            <a:avLst/>
          </a:prstGeom>
        </p:spPr>
        <p:txBody>
          <a:bodyPr wrap="square">
            <a:spAutoFit/>
          </a:bodyPr>
          <a:lstStyle/>
          <a:p>
            <a:r>
              <a:rPr lang="en-US" sz="7200" dirty="0" smtClean="0"/>
              <a:t>Mentor: Dr. John </a:t>
            </a:r>
            <a:r>
              <a:rPr lang="en-US" sz="7200" dirty="0" smtClean="0"/>
              <a:t>Paden, Kyle Purdon </a:t>
            </a:r>
            <a:r>
              <a:rPr lang="en-US" sz="7200" dirty="0" smtClean="0"/>
              <a:t>(Kansas University)</a:t>
            </a:r>
            <a:endParaRPr lang="en-US" sz="7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398</TotalTime>
  <Words>1242</Words>
  <Application>Microsoft Office PowerPoint</Application>
  <PresentationFormat>Custom</PresentationFormat>
  <Paragraphs>33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Kansas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Zingre</dc:creator>
  <cp:lastModifiedBy>Windows User</cp:lastModifiedBy>
  <cp:revision>63</cp:revision>
  <dcterms:created xsi:type="dcterms:W3CDTF">2011-11-09T17:53:45Z</dcterms:created>
  <dcterms:modified xsi:type="dcterms:W3CDTF">2013-07-24T16:23:30Z</dcterms:modified>
</cp:coreProperties>
</file>