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985000" cy="9283700"/>
  <p:defaultText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T" initials="M" lastIdx="8" clrIdx="0"/>
  <p:cmAuthor id="1" name="Windows User" initials="WU" lastIdx="2" clrIdx="1"/>
  <p:cmAuthor id="2" name="temp" initials="t"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72" autoAdjust="0"/>
  </p:normalViewPr>
  <p:slideViewPr>
    <p:cSldViewPr snapToGrid="0" snapToObjects="1">
      <p:cViewPr>
        <p:scale>
          <a:sx n="26" d="100"/>
          <a:sy n="26" d="100"/>
        </p:scale>
        <p:origin x="-1086" y="-61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a:prstGeom prst="rect">
            <a:avLst/>
          </a:prstGeom>
        </p:spPr>
        <p:txBody>
          <a:bodyPr lIns="130622" tIns="65311" rIns="130622" bIns="65311"/>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lIns="130622" tIns="65311" rIns="130622" bIns="65311"/>
          <a:lstStyle>
            <a:lvl1pPr marL="0" indent="0" algn="ctr">
              <a:buNone/>
              <a:defRPr>
                <a:solidFill>
                  <a:schemeClr val="tx1">
                    <a:tint val="75000"/>
                  </a:schemeClr>
                </a:solidFill>
              </a:defRPr>
            </a:lvl1pPr>
            <a:lvl2pPr marL="2089953" indent="0" algn="ctr">
              <a:buNone/>
              <a:defRPr>
                <a:solidFill>
                  <a:schemeClr val="tx1">
                    <a:tint val="75000"/>
                  </a:schemeClr>
                </a:solidFill>
              </a:defRPr>
            </a:lvl2pPr>
            <a:lvl3pPr marL="4179905" indent="0" algn="ctr">
              <a:buNone/>
              <a:defRPr>
                <a:solidFill>
                  <a:schemeClr val="tx1">
                    <a:tint val="75000"/>
                  </a:schemeClr>
                </a:solidFill>
              </a:defRPr>
            </a:lvl3pPr>
            <a:lvl4pPr marL="6269858" indent="0" algn="ctr">
              <a:buNone/>
              <a:defRPr>
                <a:solidFill>
                  <a:schemeClr val="tx1">
                    <a:tint val="75000"/>
                  </a:schemeClr>
                </a:solidFill>
              </a:defRPr>
            </a:lvl4pPr>
            <a:lvl5pPr marL="8359811" indent="0" algn="ctr">
              <a:buNone/>
              <a:defRPr>
                <a:solidFill>
                  <a:schemeClr val="tx1">
                    <a:tint val="75000"/>
                  </a:schemeClr>
                </a:solidFill>
              </a:defRPr>
            </a:lvl5pPr>
            <a:lvl6pPr marL="10449763" indent="0" algn="ctr">
              <a:buNone/>
              <a:defRPr>
                <a:solidFill>
                  <a:schemeClr val="tx1">
                    <a:tint val="75000"/>
                  </a:schemeClr>
                </a:solidFill>
              </a:defRPr>
            </a:lvl6pPr>
            <a:lvl7pPr marL="12539716" indent="0" algn="ctr">
              <a:buNone/>
              <a:defRPr>
                <a:solidFill>
                  <a:schemeClr val="tx1">
                    <a:tint val="75000"/>
                  </a:schemeClr>
                </a:solidFill>
              </a:defRPr>
            </a:lvl7pPr>
            <a:lvl8pPr marL="14629668" indent="0" algn="ctr">
              <a:buNone/>
              <a:defRPr>
                <a:solidFill>
                  <a:schemeClr val="tx1">
                    <a:tint val="75000"/>
                  </a:schemeClr>
                </a:solidFill>
              </a:defRPr>
            </a:lvl8pPr>
            <a:lvl9pPr marL="167196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1"/>
            <a:ext cx="39502080" cy="21724623"/>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a:prstGeom prst="rect">
            <a:avLst/>
          </a:prstGeom>
        </p:spPr>
        <p:txBody>
          <a:bodyPr vert="eaVert"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idx="1"/>
          </p:nvPr>
        </p:nvSpPr>
        <p:spPr>
          <a:xfrm>
            <a:off x="2194560" y="7680961"/>
            <a:ext cx="39502080" cy="21724623"/>
          </a:xfrm>
          <a:prstGeom prst="rect">
            <a:avLst/>
          </a:prstGeom>
        </p:spPr>
        <p:txBody>
          <a:bodyPr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a:prstGeom prst="rect">
            <a:avLst/>
          </a:prstGeom>
        </p:spPr>
        <p:txBody>
          <a:bodyPr lIns="130622" tIns="65311" rIns="130622" bIns="65311"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6"/>
            <a:ext cx="37307520" cy="7200897"/>
          </a:xfrm>
          <a:prstGeom prst="rect">
            <a:avLst/>
          </a:prstGeom>
        </p:spPr>
        <p:txBody>
          <a:bodyPr lIns="130622" tIns="65311" rIns="130622" bIns="65311" anchor="b"/>
          <a:lstStyle>
            <a:lvl1pPr marL="0" indent="0">
              <a:buNone/>
              <a:defRPr sz="9100">
                <a:solidFill>
                  <a:schemeClr val="tx1">
                    <a:tint val="75000"/>
                  </a:schemeClr>
                </a:solidFill>
              </a:defRPr>
            </a:lvl1pPr>
            <a:lvl2pPr marL="2089953" indent="0">
              <a:buNone/>
              <a:defRPr sz="8300">
                <a:solidFill>
                  <a:schemeClr val="tx1">
                    <a:tint val="75000"/>
                  </a:schemeClr>
                </a:solidFill>
              </a:defRPr>
            </a:lvl2pPr>
            <a:lvl3pPr marL="4179905" indent="0">
              <a:buNone/>
              <a:defRPr sz="7300">
                <a:solidFill>
                  <a:schemeClr val="tx1">
                    <a:tint val="75000"/>
                  </a:schemeClr>
                </a:solidFill>
              </a:defRPr>
            </a:lvl3pPr>
            <a:lvl4pPr marL="6269858" indent="0">
              <a:buNone/>
              <a:defRPr sz="6400">
                <a:solidFill>
                  <a:schemeClr val="tx1">
                    <a:tint val="75000"/>
                  </a:schemeClr>
                </a:solidFill>
              </a:defRPr>
            </a:lvl4pPr>
            <a:lvl5pPr marL="8359811" indent="0">
              <a:buNone/>
              <a:defRPr sz="6400">
                <a:solidFill>
                  <a:schemeClr val="tx1">
                    <a:tint val="75000"/>
                  </a:schemeClr>
                </a:solidFill>
              </a:defRPr>
            </a:lvl5pPr>
            <a:lvl6pPr marL="10449763" indent="0">
              <a:buNone/>
              <a:defRPr sz="6400">
                <a:solidFill>
                  <a:schemeClr val="tx1">
                    <a:tint val="75000"/>
                  </a:schemeClr>
                </a:solidFill>
              </a:defRPr>
            </a:lvl6pPr>
            <a:lvl7pPr marL="12539716" indent="0">
              <a:buNone/>
              <a:defRPr sz="6400">
                <a:solidFill>
                  <a:schemeClr val="tx1">
                    <a:tint val="75000"/>
                  </a:schemeClr>
                </a:solidFill>
              </a:defRPr>
            </a:lvl7pPr>
            <a:lvl8pPr marL="14629668" indent="0">
              <a:buNone/>
              <a:defRPr sz="6400">
                <a:solidFill>
                  <a:schemeClr val="tx1">
                    <a:tint val="75000"/>
                  </a:schemeClr>
                </a:solidFill>
              </a:defRPr>
            </a:lvl8pPr>
            <a:lvl9pPr marL="1671962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sz="half" idx="1"/>
          </p:nvPr>
        </p:nvSpPr>
        <p:spPr>
          <a:xfrm>
            <a:off x="21945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3"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4"/>
            <a:ext cx="19400520"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8" name="Footer Placeholder 7"/>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9" name="Slide Number Placeholder 8"/>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Date Placeholder 2"/>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4" name="Footer Placeholder 3"/>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5" name="Slide Number Placeholder 4"/>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3"/>
          </a:xfrm>
          <a:prstGeom prst="rect">
            <a:avLst/>
          </a:prstGeom>
        </p:spPr>
        <p:txBody>
          <a:bodyPr lIns="130622" tIns="65311" rIns="130622" bIns="65311"/>
          <a:lstStyle>
            <a:lvl1pPr>
              <a:defRPr sz="14600"/>
            </a:lvl1pPr>
            <a:lvl2pPr>
              <a:defRPr sz="129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a:prstGeom prst="rect">
            <a:avLst/>
          </a:prstGeom>
        </p:spPr>
        <p:txBody>
          <a:bodyPr lIns="130622" tIns="65311" rIns="130622" bIns="65311"/>
          <a:lstStyle>
            <a:lvl1pPr marL="0" indent="0">
              <a:buNone/>
              <a:defRPr sz="14600"/>
            </a:lvl1pPr>
            <a:lvl2pPr marL="2089953" indent="0">
              <a:buNone/>
              <a:defRPr sz="12900"/>
            </a:lvl2pPr>
            <a:lvl3pPr marL="4179905" indent="0">
              <a:buNone/>
              <a:defRPr sz="11000"/>
            </a:lvl3pPr>
            <a:lvl4pPr marL="6269858" indent="0">
              <a:buNone/>
              <a:defRPr sz="9100"/>
            </a:lvl4pPr>
            <a:lvl5pPr marL="8359811" indent="0">
              <a:buNone/>
              <a:defRPr sz="9100"/>
            </a:lvl5pPr>
            <a:lvl6pPr marL="10449763" indent="0">
              <a:buNone/>
              <a:defRPr sz="9100"/>
            </a:lvl6pPr>
            <a:lvl7pPr marL="12539716" indent="0">
              <a:buNone/>
              <a:defRPr sz="9100"/>
            </a:lvl7pPr>
            <a:lvl8pPr marL="14629668" indent="0">
              <a:buNone/>
              <a:defRPr sz="9100"/>
            </a:lvl8pPr>
            <a:lvl9pPr marL="16719621" indent="0">
              <a:buNone/>
              <a:defRPr sz="9100"/>
            </a:lvl9pPr>
          </a:lstStyle>
          <a:p>
            <a:endParaRPr lang="en-US" dirty="0"/>
          </a:p>
        </p:txBody>
      </p:sp>
      <p:sp>
        <p:nvSpPr>
          <p:cNvPr id="4" name="Text Placeholder 3"/>
          <p:cNvSpPr>
            <a:spLocks noGrp="1"/>
          </p:cNvSpPr>
          <p:nvPr>
            <p:ph type="body" sz="half" idx="2"/>
          </p:nvPr>
        </p:nvSpPr>
        <p:spPr>
          <a:xfrm>
            <a:off x="8602983" y="25763224"/>
            <a:ext cx="26334720" cy="3863337"/>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9/12/2013</a:t>
            </a:fld>
            <a:endParaRPr lang="en-US" dirty="0"/>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dirty="0"/>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2011_AcademicPoster_Template_48x3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0" y="0"/>
            <a:ext cx="43891200" cy="3291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9953" rtl="0" eaLnBrk="1" latinLnBrk="0" hangingPunct="1">
        <a:spcBef>
          <a:spcPct val="0"/>
        </a:spcBef>
        <a:buNone/>
        <a:defRPr sz="20100" kern="1200">
          <a:solidFill>
            <a:schemeClr val="tx1"/>
          </a:solidFill>
          <a:latin typeface="+mj-lt"/>
          <a:ea typeface="+mj-ea"/>
          <a:cs typeface="+mj-cs"/>
        </a:defRPr>
      </a:lvl1pPr>
    </p:titleStyle>
    <p:bodyStyle>
      <a:lvl1pPr marL="1567464" indent="-1567464" algn="l" defTabSz="2089953" rtl="0" eaLnBrk="1" latinLnBrk="0" hangingPunct="1">
        <a:spcBef>
          <a:spcPct val="20000"/>
        </a:spcBef>
        <a:buFont typeface="Arial"/>
        <a:buChar char="•"/>
        <a:defRPr sz="14600" kern="1200">
          <a:solidFill>
            <a:schemeClr val="tx1"/>
          </a:solidFill>
          <a:latin typeface="+mn-lt"/>
          <a:ea typeface="+mn-ea"/>
          <a:cs typeface="+mn-cs"/>
        </a:defRPr>
      </a:lvl1pPr>
      <a:lvl2pPr marL="3396173" indent="-1306220" algn="l" defTabSz="2089953" rtl="0" eaLnBrk="1" latinLnBrk="0" hangingPunct="1">
        <a:spcBef>
          <a:spcPct val="20000"/>
        </a:spcBef>
        <a:buFont typeface="Arial"/>
        <a:buChar char="–"/>
        <a:defRPr sz="12900" kern="1200">
          <a:solidFill>
            <a:schemeClr val="tx1"/>
          </a:solidFill>
          <a:latin typeface="+mn-lt"/>
          <a:ea typeface="+mn-ea"/>
          <a:cs typeface="+mn-cs"/>
        </a:defRPr>
      </a:lvl2pPr>
      <a:lvl3pPr marL="5224882" indent="-1044976" algn="l" defTabSz="2089953" rtl="0" eaLnBrk="1" latinLnBrk="0" hangingPunct="1">
        <a:spcBef>
          <a:spcPct val="20000"/>
        </a:spcBef>
        <a:buFont typeface="Arial"/>
        <a:buChar char="•"/>
        <a:defRPr sz="11000" kern="1200">
          <a:solidFill>
            <a:schemeClr val="tx1"/>
          </a:solidFill>
          <a:latin typeface="+mn-lt"/>
          <a:ea typeface="+mn-ea"/>
          <a:cs typeface="+mn-cs"/>
        </a:defRPr>
      </a:lvl3pPr>
      <a:lvl4pPr marL="7314834" indent="-1044976" algn="l" defTabSz="2089953" rtl="0" eaLnBrk="1" latinLnBrk="0" hangingPunct="1">
        <a:spcBef>
          <a:spcPct val="20000"/>
        </a:spcBef>
        <a:buFont typeface="Arial"/>
        <a:buChar char="–"/>
        <a:defRPr sz="9100" kern="1200">
          <a:solidFill>
            <a:schemeClr val="tx1"/>
          </a:solidFill>
          <a:latin typeface="+mn-lt"/>
          <a:ea typeface="+mn-ea"/>
          <a:cs typeface="+mn-cs"/>
        </a:defRPr>
      </a:lvl4pPr>
      <a:lvl5pPr marL="9404787" indent="-1044976" algn="l" defTabSz="2089953" rtl="0" eaLnBrk="1" latinLnBrk="0" hangingPunct="1">
        <a:spcBef>
          <a:spcPct val="20000"/>
        </a:spcBef>
        <a:buFont typeface="Arial"/>
        <a:buChar char="»"/>
        <a:defRPr sz="9100" kern="1200">
          <a:solidFill>
            <a:schemeClr val="tx1"/>
          </a:solidFill>
          <a:latin typeface="+mn-lt"/>
          <a:ea typeface="+mn-ea"/>
          <a:cs typeface="+mn-cs"/>
        </a:defRPr>
      </a:lvl5pPr>
      <a:lvl6pPr marL="11494740" indent="-1044976" algn="l" defTabSz="2089953" rtl="0" eaLnBrk="1" latinLnBrk="0" hangingPunct="1">
        <a:spcBef>
          <a:spcPct val="20000"/>
        </a:spcBef>
        <a:buFont typeface="Arial"/>
        <a:buChar char="•"/>
        <a:defRPr sz="9100" kern="1200">
          <a:solidFill>
            <a:schemeClr val="tx1"/>
          </a:solidFill>
          <a:latin typeface="+mn-lt"/>
          <a:ea typeface="+mn-ea"/>
          <a:cs typeface="+mn-cs"/>
        </a:defRPr>
      </a:lvl6pPr>
      <a:lvl7pPr marL="13584692" indent="-1044976" algn="l" defTabSz="2089953" rtl="0" eaLnBrk="1" latinLnBrk="0" hangingPunct="1">
        <a:spcBef>
          <a:spcPct val="20000"/>
        </a:spcBef>
        <a:buFont typeface="Arial"/>
        <a:buChar char="•"/>
        <a:defRPr sz="9100" kern="1200">
          <a:solidFill>
            <a:schemeClr val="tx1"/>
          </a:solidFill>
          <a:latin typeface="+mn-lt"/>
          <a:ea typeface="+mn-ea"/>
          <a:cs typeface="+mn-cs"/>
        </a:defRPr>
      </a:lvl7pPr>
      <a:lvl8pPr marL="15674645" indent="-1044976" algn="l" defTabSz="2089953" rtl="0" eaLnBrk="1" latinLnBrk="0" hangingPunct="1">
        <a:spcBef>
          <a:spcPct val="20000"/>
        </a:spcBef>
        <a:buFont typeface="Arial"/>
        <a:buChar char="•"/>
        <a:defRPr sz="9100" kern="1200">
          <a:solidFill>
            <a:schemeClr val="tx1"/>
          </a:solidFill>
          <a:latin typeface="+mn-lt"/>
          <a:ea typeface="+mn-ea"/>
          <a:cs typeface="+mn-cs"/>
        </a:defRPr>
      </a:lvl8pPr>
      <a:lvl9pPr marL="17764597" indent="-1044976" algn="l" defTabSz="2089953"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1347" y="1052280"/>
            <a:ext cx="36768506" cy="1015663"/>
          </a:xfrm>
          <a:prstGeom prst="rect">
            <a:avLst/>
          </a:prstGeom>
          <a:noFill/>
        </p:spPr>
        <p:txBody>
          <a:bodyPr wrap="square" rtlCol="0">
            <a:spAutoFit/>
          </a:bodyPr>
          <a:lstStyle/>
          <a:p>
            <a:pPr algn="ctr"/>
            <a:r>
              <a:rPr lang="en-US" sz="6000" dirty="0" smtClean="0"/>
              <a:t>Measurements and simulations for optimization of a microwave frequency-modulated continuous-wave radar</a:t>
            </a:r>
            <a:endParaRPr lang="en-US" sz="6000" dirty="0"/>
          </a:p>
        </p:txBody>
      </p:sp>
      <p:sp>
        <p:nvSpPr>
          <p:cNvPr id="2" name="TextBox 1"/>
          <p:cNvSpPr txBox="1"/>
          <p:nvPr/>
        </p:nvSpPr>
        <p:spPr>
          <a:xfrm>
            <a:off x="13860796" y="1828300"/>
            <a:ext cx="16066386" cy="707886"/>
          </a:xfrm>
          <a:prstGeom prst="rect">
            <a:avLst/>
          </a:prstGeom>
          <a:noFill/>
        </p:spPr>
        <p:txBody>
          <a:bodyPr wrap="none" rtlCol="0">
            <a:spAutoFit/>
          </a:bodyPr>
          <a:lstStyle/>
          <a:p>
            <a:r>
              <a:rPr lang="en-US" sz="4000" dirty="0" smtClean="0"/>
              <a:t>Tamara Gaynes – Mentor: Fernando Rodriguez-Morales, </a:t>
            </a:r>
            <a:r>
              <a:rPr lang="en-US" sz="4000" i="1" dirty="0" smtClean="0"/>
              <a:t>University of Kansas</a:t>
            </a:r>
            <a:endParaRPr lang="en-US" sz="4000" i="1" dirty="0"/>
          </a:p>
        </p:txBody>
      </p:sp>
      <p:grpSp>
        <p:nvGrpSpPr>
          <p:cNvPr id="51" name="Group 50"/>
          <p:cNvGrpSpPr/>
          <p:nvPr/>
        </p:nvGrpSpPr>
        <p:grpSpPr>
          <a:xfrm>
            <a:off x="1145007" y="2824699"/>
            <a:ext cx="11887199" cy="7380805"/>
            <a:chOff x="1754558" y="2984906"/>
            <a:chExt cx="11887199" cy="7380805"/>
          </a:xfrm>
        </p:grpSpPr>
        <p:sp>
          <p:nvSpPr>
            <p:cNvPr id="17" name="TextBox 16"/>
            <p:cNvSpPr txBox="1"/>
            <p:nvPr/>
          </p:nvSpPr>
          <p:spPr>
            <a:xfrm>
              <a:off x="5854512" y="2984906"/>
              <a:ext cx="3687291" cy="923330"/>
            </a:xfrm>
            <a:prstGeom prst="rect">
              <a:avLst/>
            </a:prstGeom>
            <a:noFill/>
          </p:spPr>
          <p:txBody>
            <a:bodyPr wrap="none" rtlCol="0">
              <a:spAutoFit/>
            </a:bodyPr>
            <a:lstStyle/>
            <a:p>
              <a:r>
                <a:rPr lang="en-US" sz="5400" dirty="0" smtClean="0"/>
                <a:t>Introduction</a:t>
              </a:r>
              <a:endParaRPr lang="en-US" sz="5400" dirty="0"/>
            </a:p>
          </p:txBody>
        </p:sp>
        <p:sp>
          <p:nvSpPr>
            <p:cNvPr id="18" name="TextBox 17"/>
            <p:cNvSpPr txBox="1"/>
            <p:nvPr/>
          </p:nvSpPr>
          <p:spPr>
            <a:xfrm>
              <a:off x="1754558" y="3810070"/>
              <a:ext cx="11887199" cy="6555641"/>
            </a:xfrm>
            <a:prstGeom prst="rect">
              <a:avLst/>
            </a:prstGeom>
            <a:noFill/>
          </p:spPr>
          <p:txBody>
            <a:bodyPr wrap="square" rtlCol="0">
              <a:spAutoFit/>
            </a:bodyPr>
            <a:lstStyle/>
            <a:p>
              <a:pPr algn="just"/>
              <a:r>
                <a:rPr lang="en-US" sz="2800" dirty="0" smtClean="0">
                  <a:solidFill>
                    <a:srgbClr val="000000"/>
                  </a:solidFill>
                  <a:latin typeface="Times New Roman"/>
                </a:rPr>
                <a:t>Frequency-modulated continuous-wave (FMCW) radars operating in the microwave region of the electromagnetic spectrum are used for remote sensing of the cryosphere. There are two FMCW radars that are deployed as part of the airborne instrument package developed at the Center for Remote Sensing of Ice Sheets (CReSIS):</a:t>
              </a:r>
              <a:r>
                <a:rPr lang="en-US" sz="2800" dirty="0">
                  <a:solidFill>
                    <a:srgbClr val="000000"/>
                  </a:solidFill>
                  <a:latin typeface="Times New Roman"/>
                </a:rPr>
                <a:t> t</a:t>
              </a:r>
              <a:r>
                <a:rPr lang="en-US" sz="2800" dirty="0" smtClean="0">
                  <a:solidFill>
                    <a:srgbClr val="000000"/>
                  </a:solidFill>
                  <a:latin typeface="Times New Roman"/>
                </a:rPr>
                <a:t>he “Ku-band radar”  and the “Snow radar”. The Ku-band radar operates in the 12-18 GHz </a:t>
              </a:r>
              <a:r>
                <a:rPr lang="en-US" sz="2800" dirty="0">
                  <a:solidFill>
                    <a:srgbClr val="000000"/>
                  </a:solidFill>
                  <a:latin typeface="Times New Roman"/>
                </a:rPr>
                <a:t>and is used to </a:t>
              </a:r>
              <a:r>
                <a:rPr lang="en-US" sz="2800" dirty="0" smtClean="0">
                  <a:solidFill>
                    <a:srgbClr val="000000"/>
                  </a:solidFill>
                  <a:latin typeface="Times New Roman"/>
                </a:rPr>
                <a:t>measure the  </a:t>
              </a:r>
              <a:r>
                <a:rPr lang="en-US" sz="2800" dirty="0">
                  <a:solidFill>
                    <a:srgbClr val="000000"/>
                  </a:solidFill>
                  <a:latin typeface="Times New Roman"/>
                </a:rPr>
                <a:t>ice surface elevation </a:t>
              </a:r>
              <a:r>
                <a:rPr lang="en-US" sz="2800" dirty="0" smtClean="0">
                  <a:solidFill>
                    <a:srgbClr val="000000"/>
                  </a:solidFill>
                  <a:latin typeface="Times New Roman"/>
                </a:rPr>
                <a:t>profile and </a:t>
              </a:r>
              <a:r>
                <a:rPr lang="en-US" sz="2800" dirty="0">
                  <a:solidFill>
                    <a:srgbClr val="000000"/>
                  </a:solidFill>
                  <a:latin typeface="Times New Roman"/>
                </a:rPr>
                <a:t>map shallow internal layers with high </a:t>
              </a:r>
              <a:r>
                <a:rPr lang="en-US" sz="2800" dirty="0" smtClean="0">
                  <a:solidFill>
                    <a:srgbClr val="000000"/>
                  </a:solidFill>
                  <a:latin typeface="Times New Roman"/>
                </a:rPr>
                <a:t>resolution over land ice. The Snow radar operates in the 2-8 GHz range and is employed primarily to estimate </a:t>
              </a:r>
              <a:r>
                <a:rPr lang="en-US" sz="2800" dirty="0">
                  <a:solidFill>
                    <a:srgbClr val="000000"/>
                  </a:solidFill>
                  <a:latin typeface="Times New Roman"/>
                </a:rPr>
                <a:t>the depth of snow over sea </a:t>
              </a:r>
              <a:r>
                <a:rPr lang="en-US" sz="2800" dirty="0" smtClean="0">
                  <a:solidFill>
                    <a:srgbClr val="000000"/>
                  </a:solidFill>
                  <a:latin typeface="Times New Roman"/>
                </a:rPr>
                <a:t>ice, although it is also used to map internal layers over land ice. Earlier versions of these radars operated as two separate radars with reduced bandwidth. but the most recent implementation operates as a dual-frequency radar. </a:t>
              </a:r>
            </a:p>
            <a:p>
              <a:pPr algn="just">
                <a:tabLst>
                  <a:tab pos="971550" algn="l"/>
                </a:tabLst>
              </a:pPr>
              <a:r>
                <a:rPr lang="en-US" sz="2800" dirty="0">
                  <a:solidFill>
                    <a:srgbClr val="000000"/>
                  </a:solidFill>
                  <a:latin typeface="Times New Roman"/>
                </a:rPr>
                <a:t>	</a:t>
              </a:r>
              <a:r>
                <a:rPr lang="en-US" sz="2800" dirty="0" smtClean="0">
                  <a:solidFill>
                    <a:srgbClr val="000000"/>
                  </a:solidFill>
                  <a:latin typeface="Times New Roman"/>
                </a:rPr>
                <a:t>This poster presents a summary of the work conducted as a part of the Research Experience for Undergraduates (REU) in support of the calibration and optimization of these radars.</a:t>
              </a:r>
            </a:p>
          </p:txBody>
        </p:sp>
      </p:grpSp>
      <p:grpSp>
        <p:nvGrpSpPr>
          <p:cNvPr id="52" name="Group 51"/>
          <p:cNvGrpSpPr/>
          <p:nvPr/>
        </p:nvGrpSpPr>
        <p:grpSpPr>
          <a:xfrm>
            <a:off x="1145001" y="10511692"/>
            <a:ext cx="11887201" cy="5765410"/>
            <a:chOff x="1754558" y="15381030"/>
            <a:chExt cx="11887201" cy="5765410"/>
          </a:xfrm>
        </p:grpSpPr>
        <p:sp>
          <p:nvSpPr>
            <p:cNvPr id="19" name="TextBox 18"/>
            <p:cNvSpPr txBox="1"/>
            <p:nvPr/>
          </p:nvSpPr>
          <p:spPr>
            <a:xfrm>
              <a:off x="6272291" y="15381030"/>
              <a:ext cx="2851743" cy="923330"/>
            </a:xfrm>
            <a:prstGeom prst="rect">
              <a:avLst/>
            </a:prstGeom>
            <a:noFill/>
          </p:spPr>
          <p:txBody>
            <a:bodyPr wrap="none" rtlCol="0">
              <a:spAutoFit/>
            </a:bodyPr>
            <a:lstStyle/>
            <a:p>
              <a:r>
                <a:rPr lang="en-US" sz="5400" dirty="0" smtClean="0"/>
                <a:t>Objective</a:t>
              </a:r>
              <a:endParaRPr lang="en-US" sz="5400" dirty="0"/>
            </a:p>
          </p:txBody>
        </p:sp>
        <p:sp>
          <p:nvSpPr>
            <p:cNvPr id="20" name="TextBox 19"/>
            <p:cNvSpPr txBox="1"/>
            <p:nvPr/>
          </p:nvSpPr>
          <p:spPr>
            <a:xfrm>
              <a:off x="1754558" y="16314348"/>
              <a:ext cx="11887201" cy="4832092"/>
            </a:xfrm>
            <a:prstGeom prst="rect">
              <a:avLst/>
            </a:prstGeom>
            <a:noFill/>
          </p:spPr>
          <p:txBody>
            <a:bodyPr wrap="square" rtlCol="0">
              <a:spAutoFit/>
            </a:bodyPr>
            <a:lstStyle/>
            <a:p>
              <a:pPr algn="just"/>
              <a:r>
                <a:rPr lang="en-US" sz="2800" dirty="0" smtClean="0">
                  <a:effectLst/>
                  <a:latin typeface="Times New Roman"/>
                  <a:ea typeface="Times New Roman"/>
                </a:rPr>
                <a:t>There were two primary objectives of this project: (1) The first objective was to implement multiple synthetic targets using a electro-optical transceivers and </a:t>
              </a:r>
              <a:r>
                <a:rPr lang="en-US" sz="2800" dirty="0" smtClean="0">
                  <a:latin typeface="Times New Roman"/>
                  <a:ea typeface="Times New Roman"/>
                </a:rPr>
                <a:t>a set of </a:t>
              </a:r>
              <a:r>
                <a:rPr lang="en-US" sz="2800" dirty="0" smtClean="0">
                  <a:effectLst/>
                  <a:latin typeface="Times New Roman"/>
                  <a:ea typeface="Times New Roman"/>
                </a:rPr>
                <a:t>optical delay lines of different lengths. </a:t>
              </a:r>
              <a:r>
                <a:rPr lang="en-US" sz="2800" dirty="0" smtClean="0">
                  <a:solidFill>
                    <a:srgbClr val="000000"/>
                  </a:solidFill>
                  <a:latin typeface="Times New Roman"/>
                </a:rPr>
                <a:t>A set of “delay lines” was prepared and </a:t>
              </a:r>
              <a:r>
                <a:rPr lang="en-US" sz="2800" dirty="0" smtClean="0">
                  <a:effectLst/>
                  <a:latin typeface="Times New Roman"/>
                  <a:ea typeface="Times New Roman"/>
                </a:rPr>
                <a:t>characterized with a vector network analyzer (VNA) and then used to perform calibration measurements on the existing Ku-band and Snow radars; (</a:t>
              </a:r>
              <a:r>
                <a:rPr lang="en-US" sz="2800" dirty="0" smtClean="0">
                  <a:latin typeface="Times New Roman"/>
                  <a:ea typeface="Times New Roman"/>
                </a:rPr>
                <a:t>2) The second objective was to conduct a series of measurements on individual components of a prototype radar system using a vector network analyzer. These measurements included the use of the “offset frequency mode” of the VNA. The results from these measurements were imported into the Advanced Design System (ADS) simulator and will be used to optimize the performance of the prototype radar system.</a:t>
              </a:r>
              <a:endParaRPr lang="en-US" sz="2800" dirty="0">
                <a:effectLst/>
                <a:latin typeface="Times New Roman"/>
                <a:ea typeface="Times New Roman"/>
              </a:endParaRPr>
            </a:p>
          </p:txBody>
        </p:sp>
      </p:grpSp>
      <p:grpSp>
        <p:nvGrpSpPr>
          <p:cNvPr id="57" name="Group 56"/>
          <p:cNvGrpSpPr/>
          <p:nvPr/>
        </p:nvGrpSpPr>
        <p:grpSpPr>
          <a:xfrm>
            <a:off x="29700943" y="2886552"/>
            <a:ext cx="13766752" cy="3294257"/>
            <a:chOff x="29621887" y="2952250"/>
            <a:chExt cx="12782484" cy="2686424"/>
          </a:xfrm>
        </p:grpSpPr>
        <p:grpSp>
          <p:nvGrpSpPr>
            <p:cNvPr id="15" name="Group 14"/>
            <p:cNvGrpSpPr>
              <a:grpSpLocks noChangeAspect="1"/>
            </p:cNvGrpSpPr>
            <p:nvPr/>
          </p:nvGrpSpPr>
          <p:grpSpPr>
            <a:xfrm>
              <a:off x="29621887" y="2957985"/>
              <a:ext cx="6400800" cy="2680689"/>
              <a:chOff x="29338945" y="11941205"/>
              <a:chExt cx="13464458" cy="5797051"/>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38945" y="11941205"/>
                <a:ext cx="6397204" cy="4447580"/>
              </a:xfrm>
              <a:prstGeom prst="snip2DiagRect">
                <a:avLst>
                  <a:gd name="adj1" fmla="val 6144"/>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64" t="4472" r="1917" b="1957"/>
              <a:stretch/>
            </p:blipFill>
            <p:spPr bwMode="auto">
              <a:xfrm>
                <a:off x="36017200" y="11944801"/>
                <a:ext cx="6786203" cy="444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9338945" y="16388787"/>
                <a:ext cx="6184501" cy="1349469"/>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8: Measured insertion loss vs. frequency with Spool 0 and 50 meter optical fiber</a:t>
                </a:r>
                <a:endParaRPr lang="en-US" sz="1400" dirty="0">
                  <a:latin typeface="Times New Roman" pitchFamily="18" charset="0"/>
                  <a:cs typeface="Times New Roman" pitchFamily="18" charset="0"/>
                </a:endParaRPr>
              </a:p>
            </p:txBody>
          </p:sp>
          <p:sp>
            <p:nvSpPr>
              <p:cNvPr id="46" name="TextBox 45"/>
              <p:cNvSpPr txBox="1"/>
              <p:nvPr/>
            </p:nvSpPr>
            <p:spPr>
              <a:xfrm>
                <a:off x="36377792" y="16388785"/>
                <a:ext cx="6065016" cy="1349469"/>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9: Time domain response with Spool 0 and 50 meter optical fiber. The delay is 3.078</a:t>
                </a:r>
                <a:r>
                  <a:rPr lang="el-GR" sz="1400" dirty="0" smtClean="0">
                    <a:latin typeface="Times New Roman" pitchFamily="18" charset="0"/>
                    <a:cs typeface="Times New Roman" pitchFamily="18" charset="0"/>
                  </a:rPr>
                  <a:t>μ</a:t>
                </a:r>
                <a:r>
                  <a:rPr lang="en-US" sz="1400" dirty="0" smtClean="0">
                    <a:latin typeface="Times New Roman" pitchFamily="18" charset="0"/>
                    <a:cs typeface="Times New Roman" pitchFamily="18" charset="0"/>
                  </a:rPr>
                  <a:t>s</a:t>
                </a:r>
                <a:endParaRPr lang="en-US" sz="1400" dirty="0">
                  <a:latin typeface="Times New Roman" pitchFamily="18" charset="0"/>
                  <a:cs typeface="Times New Roman" pitchFamily="18" charset="0"/>
                </a:endParaRPr>
              </a:p>
            </p:txBody>
          </p:sp>
        </p:grpSp>
        <p:grpSp>
          <p:nvGrpSpPr>
            <p:cNvPr id="14" name="Group 13"/>
            <p:cNvGrpSpPr>
              <a:grpSpLocks noChangeAspect="1"/>
            </p:cNvGrpSpPr>
            <p:nvPr/>
          </p:nvGrpSpPr>
          <p:grpSpPr>
            <a:xfrm>
              <a:off x="36003571" y="2952250"/>
              <a:ext cx="6400800" cy="2683196"/>
              <a:chOff x="29295013" y="16665782"/>
              <a:chExt cx="13500136" cy="5809267"/>
            </a:xfrm>
          </p:grpSpPr>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17"/>
              <a:stretch/>
            </p:blipFill>
            <p:spPr bwMode="auto">
              <a:xfrm>
                <a:off x="36005661" y="16665784"/>
                <a:ext cx="6789488" cy="444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82" t="2239" r="1563" b="2348"/>
              <a:stretch/>
            </p:blipFill>
            <p:spPr bwMode="auto">
              <a:xfrm>
                <a:off x="29338945" y="16665782"/>
                <a:ext cx="6392841" cy="444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29295013" y="21124000"/>
                <a:ext cx="6480702" cy="1351049"/>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10: Measured insertion loss vs. frequency with Spool 1 and 50 meter optical fiber</a:t>
                </a:r>
                <a:endParaRPr lang="en-US" sz="1400" dirty="0">
                  <a:latin typeface="Times New Roman" pitchFamily="18" charset="0"/>
                  <a:cs typeface="Times New Roman" pitchFamily="18" charset="0"/>
                </a:endParaRPr>
              </a:p>
            </p:txBody>
          </p:sp>
          <p:sp>
            <p:nvSpPr>
              <p:cNvPr id="50" name="TextBox 49"/>
              <p:cNvSpPr txBox="1"/>
              <p:nvPr/>
            </p:nvSpPr>
            <p:spPr>
              <a:xfrm>
                <a:off x="36304479" y="21109762"/>
                <a:ext cx="6191847" cy="1351049"/>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11: Time domain response with Spool 1 and 50 meter optical fiber. The delay is 2.085</a:t>
                </a:r>
                <a:r>
                  <a:rPr lang="el-GR" sz="1400" dirty="0" smtClean="0">
                    <a:latin typeface="Times New Roman" pitchFamily="18" charset="0"/>
                    <a:cs typeface="Times New Roman" pitchFamily="18" charset="0"/>
                  </a:rPr>
                  <a:t>μ</a:t>
                </a:r>
                <a:r>
                  <a:rPr lang="en-US" sz="1400" dirty="0" smtClean="0">
                    <a:latin typeface="Times New Roman" pitchFamily="18" charset="0"/>
                    <a:cs typeface="Times New Roman" pitchFamily="18" charset="0"/>
                  </a:rPr>
                  <a:t>s</a:t>
                </a:r>
                <a:endParaRPr lang="en-US" sz="1400" dirty="0">
                  <a:latin typeface="Times New Roman" pitchFamily="18" charset="0"/>
                  <a:cs typeface="Times New Roman" pitchFamily="18" charset="0"/>
                </a:endParaRPr>
              </a:p>
            </p:txBody>
          </p:sp>
        </p:grpSp>
      </p:grpSp>
      <p:sp>
        <p:nvSpPr>
          <p:cNvPr id="47" name="TextBox 46"/>
          <p:cNvSpPr txBox="1"/>
          <p:nvPr/>
        </p:nvSpPr>
        <p:spPr>
          <a:xfrm>
            <a:off x="30654723" y="6582948"/>
            <a:ext cx="11945258" cy="1815882"/>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 next set of results correspond to the measured results from one of each type of component after importing them into the ADS simulator. The data shown is the S21 output of AMP1 and BPF3. CPL1 also includes the S31 response and MXR3 also includes the measured time delay and unwrapped phase.</a:t>
            </a:r>
            <a:endParaRPr lang="en-US" sz="2800" dirty="0">
              <a:latin typeface="Times New Roman" pitchFamily="18" charset="0"/>
              <a:cs typeface="Times New Roman" pitchFamily="18" charset="0"/>
            </a:endParaRPr>
          </a:p>
        </p:txBody>
      </p:sp>
      <p:sp>
        <p:nvSpPr>
          <p:cNvPr id="72" name="TextBox 71"/>
          <p:cNvSpPr txBox="1"/>
          <p:nvPr/>
        </p:nvSpPr>
        <p:spPr>
          <a:xfrm>
            <a:off x="30654723" y="16446320"/>
            <a:ext cx="11945258" cy="1384995"/>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 results from individual measurements will be combined in ADS to simulate the response of the entire prototype radar as shown in Figure 7 and compare it with the measured response. </a:t>
            </a:r>
            <a:endParaRPr lang="en-US" sz="2800" dirty="0">
              <a:latin typeface="Times New Roman" pitchFamily="18" charset="0"/>
              <a:cs typeface="Times New Roman" pitchFamily="18" charset="0"/>
            </a:endParaRPr>
          </a:p>
        </p:txBody>
      </p:sp>
      <p:grpSp>
        <p:nvGrpSpPr>
          <p:cNvPr id="99" name="Group 98"/>
          <p:cNvGrpSpPr/>
          <p:nvPr/>
        </p:nvGrpSpPr>
        <p:grpSpPr>
          <a:xfrm>
            <a:off x="30654723" y="17902280"/>
            <a:ext cx="11945258" cy="4279483"/>
            <a:chOff x="17924090" y="15960344"/>
            <a:chExt cx="11945258" cy="4279483"/>
          </a:xfrm>
        </p:grpSpPr>
        <p:sp>
          <p:nvSpPr>
            <p:cNvPr id="100" name="TextBox 99"/>
            <p:cNvSpPr txBox="1"/>
            <p:nvPr/>
          </p:nvSpPr>
          <p:spPr>
            <a:xfrm>
              <a:off x="22596690" y="15960344"/>
              <a:ext cx="2863476" cy="923330"/>
            </a:xfrm>
            <a:prstGeom prst="rect">
              <a:avLst/>
            </a:prstGeom>
            <a:noFill/>
          </p:spPr>
          <p:txBody>
            <a:bodyPr wrap="none" rtlCol="0">
              <a:spAutoFit/>
            </a:bodyPr>
            <a:lstStyle/>
            <a:p>
              <a:r>
                <a:rPr lang="en-US" sz="5400" dirty="0" smtClean="0"/>
                <a:t>Summary</a:t>
              </a:r>
              <a:endParaRPr lang="en-US" sz="5400" dirty="0"/>
            </a:p>
          </p:txBody>
        </p:sp>
        <p:sp>
          <p:nvSpPr>
            <p:cNvPr id="101" name="TextBox 100"/>
            <p:cNvSpPr txBox="1"/>
            <p:nvPr/>
          </p:nvSpPr>
          <p:spPr>
            <a:xfrm>
              <a:off x="17924090" y="16700397"/>
              <a:ext cx="11945258" cy="353943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 response of a set of delay lines has been accurately measured using a VNA. The measured data is being used for calibration of the CReSIS Ku-band and Snow radars. Individual components of a prototype 2-8 GHz FMCW radar system, including the mixer, were characterized using a VNA. All the measured values agree with the specifications provided by the manufacturer. The measured results were imported into Agilent ADS to perform a system-level simulation of the complete system. The simulations will be compared with the measured response of the complete system.</a:t>
              </a:r>
            </a:p>
          </p:txBody>
        </p:sp>
      </p:grpSp>
      <p:grpSp>
        <p:nvGrpSpPr>
          <p:cNvPr id="24" name="Group 23"/>
          <p:cNvGrpSpPr/>
          <p:nvPr/>
        </p:nvGrpSpPr>
        <p:grpSpPr>
          <a:xfrm>
            <a:off x="30654723" y="22135384"/>
            <a:ext cx="11859192" cy="5755422"/>
            <a:chOff x="30321370" y="24197781"/>
            <a:chExt cx="11859192" cy="5755422"/>
          </a:xfrm>
        </p:grpSpPr>
        <p:sp>
          <p:nvSpPr>
            <p:cNvPr id="102" name="TextBox 101"/>
            <p:cNvSpPr txBox="1"/>
            <p:nvPr/>
          </p:nvSpPr>
          <p:spPr>
            <a:xfrm>
              <a:off x="33441519" y="24197781"/>
              <a:ext cx="5704960" cy="923330"/>
            </a:xfrm>
            <a:prstGeom prst="rect">
              <a:avLst/>
            </a:prstGeom>
            <a:noFill/>
          </p:spPr>
          <p:txBody>
            <a:bodyPr wrap="none" rtlCol="0">
              <a:spAutoFit/>
            </a:bodyPr>
            <a:lstStyle/>
            <a:p>
              <a:r>
                <a:rPr lang="en-US" sz="5400" dirty="0" smtClean="0"/>
                <a:t>Acknowledgements</a:t>
              </a:r>
              <a:endParaRPr lang="en-US" sz="5400" dirty="0"/>
            </a:p>
          </p:txBody>
        </p:sp>
        <p:sp>
          <p:nvSpPr>
            <p:cNvPr id="103" name="TextBox 102"/>
            <p:cNvSpPr txBox="1"/>
            <p:nvPr/>
          </p:nvSpPr>
          <p:spPr>
            <a:xfrm>
              <a:off x="30321370" y="25121111"/>
              <a:ext cx="11859192" cy="4832092"/>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Dr. Fernando Rodriguez-Morales, Research Professor – EE&amp;CS, CReSIS</a:t>
              </a:r>
            </a:p>
            <a:p>
              <a:pPr algn="just"/>
              <a:r>
                <a:rPr lang="en-US" sz="2800" dirty="0">
                  <a:latin typeface="Times New Roman" pitchFamily="18" charset="0"/>
                  <a:cs typeface="Times New Roman" pitchFamily="18" charset="0"/>
                </a:rPr>
                <a:t>Dr. Prasad Gogineni, Director, CReSIS</a:t>
              </a:r>
            </a:p>
            <a:p>
              <a:pPr algn="just"/>
              <a:r>
                <a:rPr lang="en-US" sz="2800" dirty="0">
                  <a:latin typeface="Times New Roman" pitchFamily="18" charset="0"/>
                  <a:cs typeface="Times New Roman" pitchFamily="18" charset="0"/>
                </a:rPr>
                <a:t>Dr. Ron Hui, ITTC Faculty, Professor, EECS</a:t>
              </a:r>
            </a:p>
            <a:p>
              <a:pPr algn="just"/>
              <a:r>
                <a:rPr lang="en-US" sz="2800" dirty="0">
                  <a:latin typeface="Times New Roman" pitchFamily="18" charset="0"/>
                  <a:cs typeface="Times New Roman" pitchFamily="18" charset="0"/>
                </a:rPr>
                <a:t>Daniel Gomez-Garcia, PhD Student</a:t>
              </a:r>
            </a:p>
            <a:p>
              <a:pPr algn="just"/>
              <a:r>
                <a:rPr lang="en-US" sz="2800" dirty="0">
                  <a:latin typeface="Times New Roman" pitchFamily="18" charset="0"/>
                  <a:cs typeface="Times New Roman" pitchFamily="18" charset="0"/>
                </a:rPr>
                <a:t>Bryan Townley, Research Assistant</a:t>
              </a:r>
            </a:p>
            <a:p>
              <a:pPr algn="just"/>
              <a:r>
                <a:rPr lang="en-US" sz="2800" dirty="0">
                  <a:latin typeface="Times New Roman" pitchFamily="18" charset="0"/>
                  <a:cs typeface="Times New Roman" pitchFamily="18" charset="0"/>
                </a:rPr>
                <a:t>Jay Fuller, Masters Student</a:t>
              </a:r>
            </a:p>
            <a:p>
              <a:pPr algn="just"/>
              <a:r>
                <a:rPr lang="en-US" sz="2800" dirty="0">
                  <a:latin typeface="Times New Roman" pitchFamily="18" charset="0"/>
                  <a:cs typeface="Times New Roman" pitchFamily="18" charset="0"/>
                </a:rPr>
                <a:t>Jeff Wood, Multi-Media Technician</a:t>
              </a:r>
            </a:p>
            <a:p>
              <a:pPr algn="just"/>
              <a:r>
                <a:rPr lang="en-US" sz="2800" dirty="0">
                  <a:latin typeface="Times New Roman" pitchFamily="18" charset="0"/>
                  <a:cs typeface="Times New Roman" pitchFamily="18" charset="0"/>
                </a:rPr>
                <a:t>Darryl Monteau, Education Coordinator</a:t>
              </a:r>
            </a:p>
            <a:p>
              <a:pPr algn="just"/>
              <a:r>
                <a:rPr lang="en-US" sz="2800" dirty="0">
                  <a:latin typeface="Times New Roman" pitchFamily="18" charset="0"/>
                  <a:cs typeface="Times New Roman" pitchFamily="18" charset="0"/>
                </a:rPr>
                <a:t>Center for Remote Sensing of Ice Sheets (CReSIS)</a:t>
              </a:r>
            </a:p>
            <a:p>
              <a:pPr algn="just"/>
              <a:r>
                <a:rPr lang="en-US" sz="2800" dirty="0">
                  <a:latin typeface="Times New Roman" pitchFamily="18" charset="0"/>
                  <a:cs typeface="Times New Roman" pitchFamily="18" charset="0"/>
                </a:rPr>
                <a:t>National Science Foundation (NSF)</a:t>
              </a:r>
            </a:p>
            <a:p>
              <a:pPr algn="just"/>
              <a:r>
                <a:rPr lang="en-US" sz="2800" dirty="0">
                  <a:latin typeface="Times New Roman" pitchFamily="18" charset="0"/>
                  <a:cs typeface="Times New Roman" pitchFamily="18" charset="0"/>
                </a:rPr>
                <a:t>National Aeronautics and Space Administration (NASA)</a:t>
              </a:r>
            </a:p>
          </p:txBody>
        </p:sp>
      </p:grpSp>
      <p:grpSp>
        <p:nvGrpSpPr>
          <p:cNvPr id="12" name="Group 11"/>
          <p:cNvGrpSpPr/>
          <p:nvPr/>
        </p:nvGrpSpPr>
        <p:grpSpPr>
          <a:xfrm>
            <a:off x="230325" y="16830548"/>
            <a:ext cx="13686879" cy="10126840"/>
            <a:chOff x="869108" y="13917696"/>
            <a:chExt cx="13686879" cy="10126840"/>
          </a:xfrm>
        </p:grpSpPr>
        <p:grpSp>
          <p:nvGrpSpPr>
            <p:cNvPr id="53" name="Group 52"/>
            <p:cNvGrpSpPr/>
            <p:nvPr/>
          </p:nvGrpSpPr>
          <p:grpSpPr>
            <a:xfrm>
              <a:off x="1754558" y="13917696"/>
              <a:ext cx="11887201" cy="5793991"/>
              <a:chOff x="1754558" y="18834123"/>
              <a:chExt cx="11887201" cy="5793991"/>
            </a:xfrm>
          </p:grpSpPr>
          <p:sp>
            <p:nvSpPr>
              <p:cNvPr id="21" name="TextBox 20"/>
              <p:cNvSpPr txBox="1"/>
              <p:nvPr/>
            </p:nvSpPr>
            <p:spPr>
              <a:xfrm>
                <a:off x="5712128" y="18834123"/>
                <a:ext cx="3972049" cy="923330"/>
              </a:xfrm>
              <a:prstGeom prst="rect">
                <a:avLst/>
              </a:prstGeom>
              <a:noFill/>
            </p:spPr>
            <p:txBody>
              <a:bodyPr wrap="none" rtlCol="0">
                <a:spAutoFit/>
              </a:bodyPr>
              <a:lstStyle/>
              <a:p>
                <a:r>
                  <a:rPr lang="en-US" sz="5400" dirty="0" smtClean="0"/>
                  <a:t>Methodology</a:t>
                </a:r>
                <a:endParaRPr lang="en-US" sz="5400" dirty="0"/>
              </a:p>
            </p:txBody>
          </p:sp>
          <p:sp>
            <p:nvSpPr>
              <p:cNvPr id="22" name="TextBox 21"/>
              <p:cNvSpPr txBox="1"/>
              <p:nvPr/>
            </p:nvSpPr>
            <p:spPr>
              <a:xfrm>
                <a:off x="1754558" y="19796022"/>
                <a:ext cx="11887201" cy="4832092"/>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1) For the first part of the project, we performed measurements through different lengths of optical fiber. </a:t>
                </a:r>
                <a:r>
                  <a:rPr lang="en-US" sz="2800" dirty="0">
                    <a:solidFill>
                      <a:srgbClr val="000000"/>
                    </a:solidFill>
                    <a:latin typeface="Times New Roman"/>
                  </a:rPr>
                  <a:t>Optical fiber is a useful tool in simulating the propagation of a radar signal through free-space at the nominal flight altitude. It has very little loss, approximately 5 dB per 1 kilometer, which makes it suitable for laboratory use. </a:t>
                </a:r>
                <a:r>
                  <a:rPr lang="en-US" sz="2800" dirty="0" smtClean="0">
                    <a:latin typeface="Times New Roman" pitchFamily="18" charset="0"/>
                    <a:cs typeface="Times New Roman" pitchFamily="18" charset="0"/>
                  </a:rPr>
                  <a:t>These </a:t>
                </a:r>
                <a:r>
                  <a:rPr lang="en-US" sz="2800" dirty="0">
                    <a:latin typeface="Times New Roman" pitchFamily="18" charset="0"/>
                    <a:cs typeface="Times New Roman" pitchFamily="18" charset="0"/>
                  </a:rPr>
                  <a:t>measurements were performed </a:t>
                </a:r>
                <a:r>
                  <a:rPr lang="en-US" sz="2800" dirty="0" smtClean="0">
                    <a:latin typeface="Times New Roman" pitchFamily="18" charset="0"/>
                    <a:cs typeface="Times New Roman" pitchFamily="18" charset="0"/>
                  </a:rPr>
                  <a:t>with the VNA using </a:t>
                </a:r>
                <a:r>
                  <a:rPr lang="en-US" sz="2800" dirty="0">
                    <a:latin typeface="Times New Roman" pitchFamily="18" charset="0"/>
                    <a:cs typeface="Times New Roman" pitchFamily="18" charset="0"/>
                  </a:rPr>
                  <a:t>the two set-ups below. </a:t>
                </a:r>
                <a:r>
                  <a:rPr lang="en-US" sz="2800" dirty="0" smtClean="0">
                    <a:latin typeface="Times New Roman" pitchFamily="18" charset="0"/>
                    <a:cs typeface="Times New Roman" pitchFamily="18" charset="0"/>
                  </a:rPr>
                  <a:t>The delay line consisted of an internal spool (denoted Spool 0 or 1) and an external spool. The length of the internal Spool </a:t>
                </a:r>
                <a:r>
                  <a:rPr lang="en-US" sz="2800" dirty="0">
                    <a:latin typeface="Times New Roman" pitchFamily="18" charset="0"/>
                    <a:cs typeface="Times New Roman" pitchFamily="18" charset="0"/>
                  </a:rPr>
                  <a:t>0 is about 550 meters and the length of </a:t>
                </a:r>
                <a:r>
                  <a:rPr lang="en-US" sz="2800" dirty="0" smtClean="0">
                    <a:latin typeface="Times New Roman" pitchFamily="18" charset="0"/>
                    <a:cs typeface="Times New Roman" pitchFamily="18" charset="0"/>
                  </a:rPr>
                  <a:t>the internal Spool </a:t>
                </a:r>
                <a:r>
                  <a:rPr lang="en-US" sz="2800" dirty="0">
                    <a:latin typeface="Times New Roman" pitchFamily="18" charset="0"/>
                    <a:cs typeface="Times New Roman" pitchFamily="18" charset="0"/>
                  </a:rPr>
                  <a:t>1 </a:t>
                </a:r>
                <a:r>
                  <a:rPr lang="en-US" sz="2800" dirty="0" smtClean="0">
                    <a:latin typeface="Times New Roman" pitchFamily="18" charset="0"/>
                    <a:cs typeface="Times New Roman" pitchFamily="18" charset="0"/>
                  </a:rPr>
                  <a:t>is about 350 meters. </a:t>
                </a:r>
                <a:r>
                  <a:rPr lang="en-US" sz="2800" dirty="0" smtClean="0">
                    <a:solidFill>
                      <a:srgbClr val="000000"/>
                    </a:solidFill>
                    <a:latin typeface="Times New Roman"/>
                  </a:rPr>
                  <a:t>Three </a:t>
                </a:r>
                <a:r>
                  <a:rPr lang="en-US" sz="2800" dirty="0">
                    <a:solidFill>
                      <a:srgbClr val="000000"/>
                    </a:solidFill>
                    <a:latin typeface="Times New Roman"/>
                  </a:rPr>
                  <a:t>different lengths of external fiber were used: </a:t>
                </a:r>
                <a:r>
                  <a:rPr lang="en-US" sz="2800" dirty="0" smtClean="0">
                    <a:solidFill>
                      <a:srgbClr val="000000"/>
                    </a:solidFill>
                    <a:latin typeface="Times New Roman"/>
                  </a:rPr>
                  <a:t>1.0922 m</a:t>
                </a:r>
                <a:r>
                  <a:rPr lang="en-US" sz="2800" dirty="0">
                    <a:solidFill>
                      <a:srgbClr val="000000"/>
                    </a:solidFill>
                    <a:latin typeface="Times New Roman"/>
                  </a:rPr>
                  <a:t>, </a:t>
                </a:r>
                <a:r>
                  <a:rPr lang="en-US" sz="2800" dirty="0" smtClean="0">
                    <a:solidFill>
                      <a:srgbClr val="000000"/>
                    </a:solidFill>
                    <a:latin typeface="Times New Roman"/>
                  </a:rPr>
                  <a:t>50 m</a:t>
                </a:r>
                <a:r>
                  <a:rPr lang="en-US" sz="2800" dirty="0">
                    <a:solidFill>
                      <a:srgbClr val="000000"/>
                    </a:solidFill>
                    <a:latin typeface="Times New Roman"/>
                  </a:rPr>
                  <a:t>, and </a:t>
                </a:r>
                <a:r>
                  <a:rPr lang="en-US" sz="2800" dirty="0" smtClean="0">
                    <a:solidFill>
                      <a:srgbClr val="000000"/>
                    </a:solidFill>
                    <a:latin typeface="Times New Roman"/>
                  </a:rPr>
                  <a:t>100 m (lengths are approximate). All different spool combinations were measured. </a:t>
                </a:r>
                <a:endParaRPr lang="en-US" sz="2800" dirty="0">
                  <a:latin typeface="Times New Roman"/>
                  <a:ea typeface="Times New Roman"/>
                </a:endParaRPr>
              </a:p>
              <a:p>
                <a:pPr algn="just"/>
                <a:endParaRPr lang="en-US" sz="2800" dirty="0">
                  <a:latin typeface="Times New Roman" pitchFamily="18" charset="0"/>
                  <a:cs typeface="Times New Roman" pitchFamily="18" charset="0"/>
                </a:endParaRPr>
              </a:p>
            </p:txBody>
          </p:sp>
        </p:grpSp>
        <p:grpSp>
          <p:nvGrpSpPr>
            <p:cNvPr id="11" name="Group 10"/>
            <p:cNvGrpSpPr/>
            <p:nvPr/>
          </p:nvGrpSpPr>
          <p:grpSpPr>
            <a:xfrm>
              <a:off x="869108" y="20156114"/>
              <a:ext cx="13686879" cy="3888422"/>
              <a:chOff x="530813" y="23062163"/>
              <a:chExt cx="13686879" cy="3888422"/>
            </a:xfrm>
          </p:grpSpPr>
          <p:grpSp>
            <p:nvGrpSpPr>
              <p:cNvPr id="16" name="Group 15"/>
              <p:cNvGrpSpPr/>
              <p:nvPr/>
            </p:nvGrpSpPr>
            <p:grpSpPr>
              <a:xfrm>
                <a:off x="530813" y="23062164"/>
                <a:ext cx="12836319" cy="3888421"/>
                <a:chOff x="14724065" y="9278356"/>
                <a:chExt cx="12933372" cy="3917820"/>
              </a:xfrm>
            </p:grpSpPr>
            <p:pic>
              <p:nvPicPr>
                <p:cNvPr id="23" name="Picture 22"/>
                <p:cNvPicPr/>
                <p:nvPr/>
              </p:nvPicPr>
              <p:blipFill>
                <a:blip r:embed="rId6">
                  <a:extLst>
                    <a:ext uri="{28A0092B-C50C-407E-A947-70E740481C1C}">
                      <a14:useLocalDpi xmlns:a14="http://schemas.microsoft.com/office/drawing/2010/main" val="0"/>
                    </a:ext>
                  </a:extLst>
                </a:blip>
                <a:srcRect/>
                <a:stretch>
                  <a:fillRect/>
                </a:stretch>
              </p:blipFill>
              <p:spPr bwMode="auto">
                <a:xfrm>
                  <a:off x="14724065" y="9278356"/>
                  <a:ext cx="6712414" cy="3481547"/>
                </a:xfrm>
                <a:prstGeom prst="rect">
                  <a:avLst/>
                </a:prstGeom>
                <a:noFill/>
                <a:ln>
                  <a:noFill/>
                </a:ln>
              </p:spPr>
            </p:pic>
            <p:sp>
              <p:nvSpPr>
                <p:cNvPr id="7" name="TextBox 6"/>
                <p:cNvSpPr txBox="1"/>
                <p:nvPr/>
              </p:nvSpPr>
              <p:spPr>
                <a:xfrm>
                  <a:off x="15570262" y="12886072"/>
                  <a:ext cx="5020019" cy="31010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 Experimental set-up measuring optical fiber with Spool 0</a:t>
                  </a:r>
                  <a:endParaRPr lang="en-US" sz="1400" dirty="0">
                    <a:latin typeface="Times New Roman" pitchFamily="18" charset="0"/>
                    <a:cs typeface="Times New Roman" pitchFamily="18" charset="0"/>
                  </a:endParaRPr>
                </a:p>
              </p:txBody>
            </p:sp>
            <p:sp>
              <p:nvSpPr>
                <p:cNvPr id="25" name="TextBox 24"/>
                <p:cNvSpPr txBox="1"/>
                <p:nvPr/>
              </p:nvSpPr>
              <p:spPr>
                <a:xfrm>
                  <a:off x="22491190" y="12886072"/>
                  <a:ext cx="5166247" cy="31010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2: Experimental set-up measuring optical fiber with Spool 1</a:t>
                  </a:r>
                  <a:endParaRPr lang="en-US" sz="1400" dirty="0">
                    <a:latin typeface="Times New Roman" pitchFamily="18" charset="0"/>
                    <a:cs typeface="Times New Roman" pitchFamily="18" charset="0"/>
                  </a:endParaRPr>
                </a:p>
              </p:txBody>
            </p:sp>
          </p:gr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094" y="23062163"/>
                <a:ext cx="6828598" cy="345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1" name="Group 30"/>
          <p:cNvGrpSpPr/>
          <p:nvPr/>
        </p:nvGrpSpPr>
        <p:grpSpPr>
          <a:xfrm>
            <a:off x="29698323" y="8904354"/>
            <a:ext cx="13858058" cy="7129864"/>
            <a:chOff x="29697875" y="4931901"/>
            <a:chExt cx="13858058" cy="7129864"/>
          </a:xfrm>
        </p:grpSpPr>
        <p:grpSp>
          <p:nvGrpSpPr>
            <p:cNvPr id="27" name="Group 26"/>
            <p:cNvGrpSpPr/>
            <p:nvPr/>
          </p:nvGrpSpPr>
          <p:grpSpPr>
            <a:xfrm>
              <a:off x="29697875" y="4931901"/>
              <a:ext cx="13858058" cy="7129864"/>
              <a:chOff x="29126924" y="4017449"/>
              <a:chExt cx="13858058" cy="7129864"/>
            </a:xfrm>
          </p:grpSpPr>
          <p:grpSp>
            <p:nvGrpSpPr>
              <p:cNvPr id="58" name="Group 57"/>
              <p:cNvGrpSpPr/>
              <p:nvPr/>
            </p:nvGrpSpPr>
            <p:grpSpPr>
              <a:xfrm>
                <a:off x="29176724" y="4017449"/>
                <a:ext cx="13808258" cy="3391486"/>
                <a:chOff x="28808155" y="8361199"/>
                <a:chExt cx="10899920" cy="2677161"/>
              </a:xfrm>
            </p:grpSpPr>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877" t="2771" r="-168" b="1984"/>
                <a:stretch/>
              </p:blipFill>
              <p:spPr bwMode="auto">
                <a:xfrm>
                  <a:off x="28808155" y="8361199"/>
                  <a:ext cx="3529632" cy="237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28926502" y="10795408"/>
                  <a:ext cx="3292939" cy="242952"/>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12: Gain of Amplifier 1</a:t>
                  </a:r>
                  <a:endParaRPr lang="en-US" sz="1400" dirty="0">
                    <a:latin typeface="Times New Roman" pitchFamily="18" charset="0"/>
                    <a:cs typeface="Times New Roman" pitchFamily="18" charset="0"/>
                  </a:endParaRPr>
                </a:p>
              </p:txBody>
            </p:sp>
            <p:pic>
              <p:nvPicPr>
                <p:cNvPr id="1034"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2398" t="2120" r="-2109" b="3449"/>
                <a:stretch/>
              </p:blipFill>
              <p:spPr bwMode="auto">
                <a:xfrm>
                  <a:off x="32433281" y="8387043"/>
                  <a:ext cx="3529632" cy="238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32551627" y="10795406"/>
                  <a:ext cx="3292939" cy="242952"/>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13: Gain of Band-Pass Filter 3</a:t>
                  </a:r>
                  <a:endParaRPr lang="en-US" sz="1400" dirty="0">
                    <a:latin typeface="Times New Roman" pitchFamily="18" charset="0"/>
                    <a:cs typeface="Times New Roman" pitchFamily="18" charset="0"/>
                  </a:endParaRPr>
                </a:p>
              </p:txBody>
            </p:sp>
            <p:pic>
              <p:nvPicPr>
                <p:cNvPr id="1035" name="Picture 11"/>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191" t="1844" r="-3910" b="2939"/>
                <a:stretch/>
              </p:blipFill>
              <p:spPr bwMode="auto">
                <a:xfrm>
                  <a:off x="36192879" y="8373383"/>
                  <a:ext cx="3515196" cy="238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a:off x="36304361" y="10795405"/>
                  <a:ext cx="3292939" cy="242952"/>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14: Responses of  Directional Coupler 1</a:t>
                  </a:r>
                  <a:endParaRPr lang="en-US" sz="1400" dirty="0">
                    <a:latin typeface="Times New Roman" pitchFamily="18" charset="0"/>
                    <a:cs typeface="Times New Roman" pitchFamily="18" charset="0"/>
                  </a:endParaRPr>
                </a:p>
              </p:txBody>
            </p:sp>
          </p:grpSp>
          <p:grpSp>
            <p:nvGrpSpPr>
              <p:cNvPr id="70" name="Group 69"/>
              <p:cNvGrpSpPr/>
              <p:nvPr/>
            </p:nvGrpSpPr>
            <p:grpSpPr>
              <a:xfrm>
                <a:off x="29126924" y="7621079"/>
                <a:ext cx="13717725" cy="3526234"/>
                <a:chOff x="28597507" y="12379073"/>
                <a:chExt cx="13717725" cy="3526234"/>
              </a:xfrm>
            </p:grpSpPr>
            <p:pic>
              <p:nvPicPr>
                <p:cNvPr id="65" name="Picture 6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597507" y="12379073"/>
                  <a:ext cx="4466656" cy="3054096"/>
                </a:xfrm>
                <a:prstGeom prst="rect">
                  <a:avLst/>
                </a:prstGeom>
              </p:spPr>
            </p:pic>
            <p:pic>
              <p:nvPicPr>
                <p:cNvPr id="68" name="Picture 6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468299" y="12388522"/>
                  <a:ext cx="4474213" cy="3057056"/>
                </a:xfrm>
                <a:prstGeom prst="rect">
                  <a:avLst/>
                </a:prstGeom>
              </p:spPr>
            </p:pic>
            <p:sp>
              <p:nvSpPr>
                <p:cNvPr id="91" name="TextBox 90"/>
                <p:cNvSpPr txBox="1"/>
                <p:nvPr/>
              </p:nvSpPr>
              <p:spPr>
                <a:xfrm>
                  <a:off x="28745051" y="15382087"/>
                  <a:ext cx="4171568"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15: SC21 magnitude of Mixer 3 (Conversion gain magnitude)</a:t>
                  </a:r>
                  <a:endParaRPr lang="en-US" sz="1400" dirty="0">
                    <a:latin typeface="Times New Roman" pitchFamily="18" charset="0"/>
                    <a:cs typeface="Times New Roman" pitchFamily="18" charset="0"/>
                  </a:endParaRPr>
                </a:p>
              </p:txBody>
            </p:sp>
            <p:sp>
              <p:nvSpPr>
                <p:cNvPr id="92" name="TextBox 91"/>
                <p:cNvSpPr txBox="1"/>
                <p:nvPr/>
              </p:nvSpPr>
              <p:spPr>
                <a:xfrm>
                  <a:off x="33619621" y="15382087"/>
                  <a:ext cx="4171568"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16: SC21 unwrapped phase of Mixer 3 (Conversion gain phase)</a:t>
                  </a:r>
                  <a:endParaRPr lang="en-US" sz="1400" dirty="0">
                    <a:latin typeface="Times New Roman" pitchFamily="18" charset="0"/>
                    <a:cs typeface="Times New Roman" pitchFamily="18" charset="0"/>
                  </a:endParaRPr>
                </a:p>
              </p:txBody>
            </p:sp>
            <p:sp>
              <p:nvSpPr>
                <p:cNvPr id="93" name="TextBox 92"/>
                <p:cNvSpPr txBox="1"/>
                <p:nvPr/>
              </p:nvSpPr>
              <p:spPr>
                <a:xfrm>
                  <a:off x="38143664" y="15382086"/>
                  <a:ext cx="4171568"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17: SC21 time delay of Mixer 3 (derived from the phase measurement) after smoothing.</a:t>
                  </a:r>
                  <a:endParaRPr lang="en-US" sz="1400" dirty="0">
                    <a:latin typeface="Times New Roman" pitchFamily="18" charset="0"/>
                    <a:cs typeface="Times New Roman" pitchFamily="18" charset="0"/>
                  </a:endParaRPr>
                </a:p>
              </p:txBody>
            </p:sp>
          </p:grpSp>
        </p:grpSp>
        <p:pic>
          <p:nvPicPr>
            <p:cNvPr id="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62431" y="8565566"/>
              <a:ext cx="433387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12369076" y="2824699"/>
            <a:ext cx="17936071" cy="25592272"/>
            <a:chOff x="12898462" y="2824699"/>
            <a:chExt cx="17936071" cy="25592272"/>
          </a:xfrm>
        </p:grpSpPr>
        <p:sp>
          <p:nvSpPr>
            <p:cNvPr id="40" name="TextBox 39"/>
            <p:cNvSpPr txBox="1"/>
            <p:nvPr/>
          </p:nvSpPr>
          <p:spPr>
            <a:xfrm>
              <a:off x="15560566" y="12710989"/>
              <a:ext cx="12770067" cy="3108543"/>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2</a:t>
              </a:r>
              <a:r>
                <a:rPr lang="en-US" sz="2800" dirty="0" smtClean="0">
                  <a:latin typeface="Times New Roman" pitchFamily="18" charset="0"/>
                  <a:cs typeface="Times New Roman" pitchFamily="18" charset="0"/>
                </a:rPr>
                <a:t>) The other set of </a:t>
              </a:r>
              <a:r>
                <a:rPr lang="en-US" sz="2800" dirty="0">
                  <a:latin typeface="Times New Roman" pitchFamily="18" charset="0"/>
                  <a:cs typeface="Times New Roman" pitchFamily="18" charset="0"/>
                </a:rPr>
                <a:t>measurements </a:t>
              </a:r>
              <a:r>
                <a:rPr lang="en-US" sz="2800" dirty="0" smtClean="0">
                  <a:latin typeface="Times New Roman" pitchFamily="18" charset="0"/>
                  <a:cs typeface="Times New Roman" pitchFamily="18" charset="0"/>
                </a:rPr>
                <a:t>was completed with </a:t>
              </a:r>
              <a:r>
                <a:rPr lang="en-US" sz="2800" dirty="0">
                  <a:latin typeface="Times New Roman" pitchFamily="18" charset="0"/>
                  <a:cs typeface="Times New Roman" pitchFamily="18" charset="0"/>
                </a:rPr>
                <a:t>different components of a</a:t>
              </a:r>
              <a:r>
                <a:rPr lang="en-US" sz="2800" dirty="0" smtClean="0">
                  <a:latin typeface="Times New Roman" pitchFamily="18" charset="0"/>
                  <a:cs typeface="Times New Roman" pitchFamily="18" charset="0"/>
                </a:rPr>
                <a:t> prototype radar system. </a:t>
              </a:r>
              <a:r>
                <a:rPr lang="en-US" sz="2800" dirty="0">
                  <a:latin typeface="Times New Roman" pitchFamily="18" charset="0"/>
                  <a:cs typeface="Times New Roman" pitchFamily="18" charset="0"/>
                </a:rPr>
                <a:t>There were four types of components </a:t>
              </a:r>
              <a:r>
                <a:rPr lang="en-US" sz="2800" dirty="0" smtClean="0">
                  <a:latin typeface="Times New Roman" pitchFamily="18" charset="0"/>
                  <a:cs typeface="Times New Roman" pitchFamily="18" charset="0"/>
                </a:rPr>
                <a:t>tested, namely amplifiers</a:t>
              </a:r>
              <a:r>
                <a:rPr lang="en-US" sz="2800" dirty="0">
                  <a:latin typeface="Times New Roman" pitchFamily="18" charset="0"/>
                  <a:cs typeface="Times New Roman" pitchFamily="18" charset="0"/>
                </a:rPr>
                <a:t>, couplers, filters, and mixers. Each set-up is shown </a:t>
              </a:r>
              <a:r>
                <a:rPr lang="en-US" sz="2800" dirty="0" smtClean="0">
                  <a:latin typeface="Times New Roman" pitchFamily="18" charset="0"/>
                  <a:cs typeface="Times New Roman" pitchFamily="18" charset="0"/>
                </a:rPr>
                <a:t>in Figures 3-6 </a:t>
              </a:r>
              <a:r>
                <a:rPr lang="en-US" sz="2800" dirty="0">
                  <a:latin typeface="Times New Roman" pitchFamily="18" charset="0"/>
                  <a:cs typeface="Times New Roman" pitchFamily="18" charset="0"/>
                </a:rPr>
                <a:t>along with tables defining different parameters for each </a:t>
              </a:r>
              <a:r>
                <a:rPr lang="en-US" sz="2800" dirty="0" smtClean="0">
                  <a:latin typeface="Times New Roman" pitchFamily="18" charset="0"/>
                  <a:cs typeface="Times New Roman" pitchFamily="18" charset="0"/>
                </a:rPr>
                <a:t>component. After each listed component was tested for functionality and accuracy of parameters listed on the data sheet, they were put together to be tested as one unit. The block diagram of the RF section of the prototype 2-8 GHz FMCW system is shown in Figure 7.</a:t>
              </a:r>
              <a:endParaRPr lang="en-US" sz="2800" dirty="0">
                <a:latin typeface="Times New Roman" pitchFamily="18" charset="0"/>
                <a:cs typeface="Times New Roman" pitchFamily="18" charset="0"/>
              </a:endParaRPr>
            </a:p>
          </p:txBody>
        </p:sp>
        <p:grpSp>
          <p:nvGrpSpPr>
            <p:cNvPr id="9" name="Group 8"/>
            <p:cNvGrpSpPr/>
            <p:nvPr/>
          </p:nvGrpSpPr>
          <p:grpSpPr>
            <a:xfrm>
              <a:off x="15144036" y="5783377"/>
              <a:ext cx="13603127" cy="6604453"/>
              <a:chOff x="15144035" y="15754589"/>
              <a:chExt cx="13603127" cy="6604453"/>
            </a:xfrm>
          </p:grpSpPr>
          <p:grpSp>
            <p:nvGrpSpPr>
              <p:cNvPr id="8" name="Group 7"/>
              <p:cNvGrpSpPr/>
              <p:nvPr/>
            </p:nvGrpSpPr>
            <p:grpSpPr>
              <a:xfrm>
                <a:off x="15144035" y="15754589"/>
                <a:ext cx="13603127" cy="3935040"/>
                <a:chOff x="15238859" y="15772199"/>
                <a:chExt cx="13603127" cy="3935040"/>
              </a:xfrm>
            </p:grpSpPr>
            <p:pic>
              <p:nvPicPr>
                <p:cNvPr id="1027"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3152" t="2324" r="4771" b="4361"/>
                <a:stretch/>
              </p:blipFill>
              <p:spPr bwMode="auto">
                <a:xfrm>
                  <a:off x="15238859" y="15860758"/>
                  <a:ext cx="3400426" cy="338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5">
                  <a:extLst>
                    <a:ext uri="{28A0092B-C50C-407E-A947-70E740481C1C}">
                      <a14:useLocalDpi xmlns:a14="http://schemas.microsoft.com/office/drawing/2010/main" val="0"/>
                    </a:ext>
                  </a:extLst>
                </a:blip>
                <a:srcRect l="2873" t="3333" b="3333"/>
                <a:stretch/>
              </p:blipFill>
              <p:spPr bwMode="auto">
                <a:xfrm>
                  <a:off x="22938066" y="15797333"/>
                  <a:ext cx="2656761"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16">
                  <a:extLst>
                    <a:ext uri="{28A0092B-C50C-407E-A947-70E740481C1C}">
                      <a14:useLocalDpi xmlns:a14="http://schemas.microsoft.com/office/drawing/2010/main" val="0"/>
                    </a:ext>
                  </a:extLst>
                </a:blip>
                <a:srcRect l="2805" t="3451" r="3043" b="4535"/>
                <a:stretch/>
              </p:blipFill>
              <p:spPr bwMode="auto">
                <a:xfrm>
                  <a:off x="22956957" y="17806594"/>
                  <a:ext cx="2618978"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726929" y="16035125"/>
                  <a:ext cx="2913647" cy="1170335"/>
                </a:xfrm>
                <a:prstGeom prst="rect">
                  <a:avLst/>
                </a:prstGeom>
              </p:spPr>
            </p:pic>
            <p:pic>
              <p:nvPicPr>
                <p:cNvPr id="29" name="Picture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738694" y="18181535"/>
                  <a:ext cx="2913647" cy="896038"/>
                </a:xfrm>
                <a:prstGeom prst="rect">
                  <a:avLst/>
                </a:prstGeom>
              </p:spPr>
            </p:pic>
            <p:pic>
              <p:nvPicPr>
                <p:cNvPr id="30" name="Picture 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726369" y="16128028"/>
                  <a:ext cx="4053505" cy="3194040"/>
                </a:xfrm>
                <a:prstGeom prst="rect">
                  <a:avLst/>
                </a:prstGeom>
              </p:spPr>
            </p:pic>
            <p:sp>
              <p:nvSpPr>
                <p:cNvPr id="32" name="TextBox 31"/>
                <p:cNvSpPr txBox="1"/>
                <p:nvPr/>
              </p:nvSpPr>
              <p:spPr>
                <a:xfrm>
                  <a:off x="15354925" y="19118542"/>
                  <a:ext cx="3168293"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3: Set-up for measuring amplifiers</a:t>
                  </a:r>
                  <a:endParaRPr lang="en-US" sz="1400" dirty="0">
                    <a:latin typeface="Times New Roman" pitchFamily="18" charset="0"/>
                    <a:cs typeface="Times New Roman" pitchFamily="18" charset="0"/>
                  </a:endParaRPr>
                </a:p>
              </p:txBody>
            </p:sp>
            <p:sp>
              <p:nvSpPr>
                <p:cNvPr id="33" name="TextBox 32"/>
                <p:cNvSpPr txBox="1"/>
                <p:nvPr/>
              </p:nvSpPr>
              <p:spPr>
                <a:xfrm>
                  <a:off x="22619976" y="17374539"/>
                  <a:ext cx="3292939"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4: Set-up for measuring filters</a:t>
                  </a:r>
                  <a:endParaRPr lang="en-US" sz="1400" dirty="0">
                    <a:latin typeface="Times New Roman" pitchFamily="18" charset="0"/>
                    <a:cs typeface="Times New Roman" pitchFamily="18" charset="0"/>
                  </a:endParaRPr>
                </a:p>
              </p:txBody>
            </p:sp>
            <p:sp>
              <p:nvSpPr>
                <p:cNvPr id="34" name="TextBox 33"/>
                <p:cNvSpPr txBox="1"/>
                <p:nvPr/>
              </p:nvSpPr>
              <p:spPr>
                <a:xfrm>
                  <a:off x="18701527" y="15837655"/>
                  <a:ext cx="4103187"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Table 1: Amplifier parameters</a:t>
                  </a:r>
                  <a:endParaRPr lang="en-US" sz="1400" dirty="0">
                    <a:latin typeface="Times New Roman" pitchFamily="18" charset="0"/>
                    <a:cs typeface="Times New Roman" pitchFamily="18" charset="0"/>
                  </a:endParaRPr>
                </a:p>
              </p:txBody>
            </p:sp>
            <p:sp>
              <p:nvSpPr>
                <p:cNvPr id="35" name="TextBox 34"/>
                <p:cNvSpPr txBox="1"/>
                <p:nvPr/>
              </p:nvSpPr>
              <p:spPr>
                <a:xfrm>
                  <a:off x="22619975" y="19399462"/>
                  <a:ext cx="3292939"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5: Set-up for measuring couplers</a:t>
                  </a:r>
                  <a:endParaRPr lang="en-US" sz="1400" dirty="0">
                    <a:latin typeface="Times New Roman" pitchFamily="18" charset="0"/>
                    <a:cs typeface="Times New Roman" pitchFamily="18" charset="0"/>
                  </a:endParaRPr>
                </a:p>
              </p:txBody>
            </p:sp>
            <p:sp>
              <p:nvSpPr>
                <p:cNvPr id="36" name="TextBox 35"/>
                <p:cNvSpPr txBox="1"/>
                <p:nvPr/>
              </p:nvSpPr>
              <p:spPr>
                <a:xfrm>
                  <a:off x="25549047" y="15772199"/>
                  <a:ext cx="3292939"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Table 2: Filter frequency ranges</a:t>
                  </a:r>
                  <a:endParaRPr lang="en-US" sz="1400" dirty="0">
                    <a:latin typeface="Times New Roman" pitchFamily="18" charset="0"/>
                    <a:cs typeface="Times New Roman" pitchFamily="18" charset="0"/>
                  </a:endParaRPr>
                </a:p>
              </p:txBody>
            </p:sp>
            <p:sp>
              <p:nvSpPr>
                <p:cNvPr id="37" name="TextBox 36"/>
                <p:cNvSpPr txBox="1"/>
                <p:nvPr/>
              </p:nvSpPr>
              <p:spPr>
                <a:xfrm>
                  <a:off x="25549047" y="17904536"/>
                  <a:ext cx="3292939"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Table 3: Coupler frequency ranges</a:t>
                  </a:r>
                  <a:endParaRPr lang="en-US" sz="1400" dirty="0">
                    <a:latin typeface="Times New Roman" pitchFamily="18" charset="0"/>
                    <a:cs typeface="Times New Roman" pitchFamily="18" charset="0"/>
                  </a:endParaRPr>
                </a:p>
              </p:txBody>
            </p:sp>
          </p:grpSp>
          <p:grpSp>
            <p:nvGrpSpPr>
              <p:cNvPr id="6" name="Group 5"/>
              <p:cNvGrpSpPr/>
              <p:nvPr/>
            </p:nvGrpSpPr>
            <p:grpSpPr>
              <a:xfrm>
                <a:off x="17176376" y="19868401"/>
                <a:ext cx="9538445" cy="2490641"/>
                <a:chOff x="17107350" y="19854079"/>
                <a:chExt cx="9538445" cy="2490641"/>
              </a:xfrm>
            </p:grpSpPr>
            <p:grpSp>
              <p:nvGrpSpPr>
                <p:cNvPr id="39" name="Group 38"/>
                <p:cNvGrpSpPr/>
                <p:nvPr/>
              </p:nvGrpSpPr>
              <p:grpSpPr>
                <a:xfrm>
                  <a:off x="17245402" y="20123505"/>
                  <a:ext cx="9400393" cy="1999324"/>
                  <a:chOff x="18331753" y="19900001"/>
                  <a:chExt cx="9400393" cy="1999324"/>
                </a:xfrm>
              </p:grpSpPr>
              <p:pic>
                <p:nvPicPr>
                  <p:cNvPr id="1031"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31753" y="19900001"/>
                    <a:ext cx="3016836" cy="199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520835" y="19900002"/>
                    <a:ext cx="6211311" cy="1999323"/>
                  </a:xfrm>
                  <a:prstGeom prst="rect">
                    <a:avLst/>
                  </a:prstGeom>
                </p:spPr>
              </p:pic>
            </p:grpSp>
            <p:sp>
              <p:nvSpPr>
                <p:cNvPr id="41" name="TextBox 40"/>
                <p:cNvSpPr txBox="1"/>
                <p:nvPr/>
              </p:nvSpPr>
              <p:spPr>
                <a:xfrm>
                  <a:off x="21893669" y="19854079"/>
                  <a:ext cx="3292939"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Table 4: Mixer parameters</a:t>
                  </a:r>
                  <a:endParaRPr lang="en-US" sz="1400" dirty="0">
                    <a:latin typeface="Times New Roman" pitchFamily="18" charset="0"/>
                    <a:cs typeface="Times New Roman" pitchFamily="18" charset="0"/>
                  </a:endParaRPr>
                </a:p>
              </p:txBody>
            </p:sp>
            <p:sp>
              <p:nvSpPr>
                <p:cNvPr id="42" name="TextBox 41"/>
                <p:cNvSpPr txBox="1"/>
                <p:nvPr/>
              </p:nvSpPr>
              <p:spPr>
                <a:xfrm>
                  <a:off x="17107350" y="22036943"/>
                  <a:ext cx="3292939"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6: Set-up for measuring mixers</a:t>
                  </a:r>
                  <a:endParaRPr lang="en-US" sz="1400" dirty="0">
                    <a:latin typeface="Times New Roman" pitchFamily="18" charset="0"/>
                    <a:cs typeface="Times New Roman" pitchFamily="18" charset="0"/>
                  </a:endParaRPr>
                </a:p>
              </p:txBody>
            </p:sp>
          </p:grpSp>
        </p:grpSp>
        <p:grpSp>
          <p:nvGrpSpPr>
            <p:cNvPr id="54" name="Group 53"/>
            <p:cNvGrpSpPr/>
            <p:nvPr/>
          </p:nvGrpSpPr>
          <p:grpSpPr>
            <a:xfrm>
              <a:off x="15508956" y="24079131"/>
              <a:ext cx="12770066" cy="4337840"/>
              <a:chOff x="15560568" y="16207755"/>
              <a:chExt cx="12770066" cy="4337840"/>
            </a:xfrm>
          </p:grpSpPr>
          <p:sp>
            <p:nvSpPr>
              <p:cNvPr id="43" name="TextBox 42"/>
              <p:cNvSpPr txBox="1"/>
              <p:nvPr/>
            </p:nvSpPr>
            <p:spPr>
              <a:xfrm>
                <a:off x="20901882" y="16207755"/>
                <a:ext cx="2190664" cy="923330"/>
              </a:xfrm>
              <a:prstGeom prst="rect">
                <a:avLst/>
              </a:prstGeom>
              <a:noFill/>
            </p:spPr>
            <p:txBody>
              <a:bodyPr wrap="none" rtlCol="0">
                <a:spAutoFit/>
              </a:bodyPr>
              <a:lstStyle/>
              <a:p>
                <a:r>
                  <a:rPr lang="en-US" sz="5400" dirty="0" smtClean="0"/>
                  <a:t>Results</a:t>
                </a:r>
                <a:endParaRPr lang="en-US" sz="5400" dirty="0"/>
              </a:p>
            </p:txBody>
          </p:sp>
          <p:sp>
            <p:nvSpPr>
              <p:cNvPr id="44" name="TextBox 43"/>
              <p:cNvSpPr txBox="1"/>
              <p:nvPr/>
            </p:nvSpPr>
            <p:spPr>
              <a:xfrm>
                <a:off x="15560568" y="17006165"/>
                <a:ext cx="12770066" cy="353943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Figure 8 and Figure 10 show the loss of two of the fiber optic delay lines as measured with the network analyzer. The loss is frequency dependent but stays within 4 dB of variation over the 2-18 GHz range. Figure 9 and Figure 11 show the time delay after performing an inverse Fourier transform on the frequency domain data. The measured delay for Spool 0 with a 50-m external spool is 3.078 us. The measured delay for Spool 1 with a 50-m external spool is 2.085us. It is worth noting that for the calibration measurements, the important parameter is the time delay and not the physical length of the fiber.</a:t>
                </a:r>
              </a:p>
            </p:txBody>
          </p:sp>
        </p:grpSp>
        <p:grpSp>
          <p:nvGrpSpPr>
            <p:cNvPr id="56" name="Group 55"/>
            <p:cNvGrpSpPr/>
            <p:nvPr/>
          </p:nvGrpSpPr>
          <p:grpSpPr>
            <a:xfrm>
              <a:off x="12898462" y="16171918"/>
              <a:ext cx="17936071" cy="7772347"/>
              <a:chOff x="13124394" y="15463447"/>
              <a:chExt cx="15803000" cy="7105878"/>
            </a:xfrm>
          </p:grpSpPr>
          <p:pic>
            <p:nvPicPr>
              <p:cNvPr id="55" name="Picture 7"/>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124394" y="15463447"/>
                <a:ext cx="15803000" cy="682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18186971" y="22287940"/>
                <a:ext cx="5847361" cy="281385"/>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 7: Block diagram for radar set-up</a:t>
                </a:r>
                <a:endParaRPr lang="en-US" sz="1400" dirty="0">
                  <a:latin typeface="Times New Roman" pitchFamily="18" charset="0"/>
                  <a:cs typeface="Times New Roman" pitchFamily="18" charset="0"/>
                </a:endParaRPr>
              </a:p>
            </p:txBody>
          </p:sp>
        </p:grpSp>
        <p:sp>
          <p:nvSpPr>
            <p:cNvPr id="85" name="TextBox 84"/>
            <p:cNvSpPr txBox="1"/>
            <p:nvPr/>
          </p:nvSpPr>
          <p:spPr>
            <a:xfrm>
              <a:off x="15560567" y="2824699"/>
              <a:ext cx="12718456" cy="3108543"/>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These set-ups were used with frequency ranges 1 to 10 GHz and 10 to 20 GHz with a power level of -10 dBm and a 30 second sweep of 32, 001 points. These settings were found adequate for the expected time delay of the fiber lines. A full-two port calibration was performed prior to the measurements. After the measurements were taken, they were imported into Agilent ADS for simulation. Some of these results will be shown in this poster. </a:t>
              </a:r>
            </a:p>
            <a:p>
              <a:pPr algn="just"/>
              <a:endParaRPr lang="en-US" sz="2800" dirty="0">
                <a:latin typeface="Times New Roman" pitchFamily="18" charset="0"/>
                <a:cs typeface="Times New Roman" pitchFamily="18"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10375</TotalTime>
  <Words>1270</Words>
  <Application>Microsoft Office PowerPoint</Application>
  <PresentationFormat>Custom</PresentationFormat>
  <Paragraphs>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Zingre</dc:creator>
  <cp:lastModifiedBy>MMT</cp:lastModifiedBy>
  <cp:revision>138</cp:revision>
  <cp:lastPrinted>2013-07-25T15:52:30Z</cp:lastPrinted>
  <dcterms:created xsi:type="dcterms:W3CDTF">2011-11-09T17:53:45Z</dcterms:created>
  <dcterms:modified xsi:type="dcterms:W3CDTF">2013-09-12T14:54:24Z</dcterms:modified>
</cp:coreProperties>
</file>