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30" d="100"/>
          <a:sy n="30" d="100"/>
        </p:scale>
        <p:origin x="1806" y="486"/>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4"/>
            <a:ext cx="37307520" cy="7056120"/>
          </a:xfrm>
          <a:prstGeom prst="rect">
            <a:avLst/>
          </a:prstGeom>
        </p:spPr>
        <p:txBody>
          <a:bodyPr lIns="130622" tIns="65311" rIns="130622" bIns="65311"/>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a:prstGeom prst="rect">
            <a:avLst/>
          </a:prstGeom>
        </p:spPr>
        <p:txBody>
          <a:bodyPr lIns="130622" tIns="65311" rIns="130622" bIns="65311"/>
          <a:lstStyle>
            <a:lvl1pPr marL="0" indent="0" algn="ctr">
              <a:buNone/>
              <a:defRPr>
                <a:solidFill>
                  <a:schemeClr val="tx1">
                    <a:tint val="75000"/>
                  </a:schemeClr>
                </a:solidFill>
              </a:defRPr>
            </a:lvl1pPr>
            <a:lvl2pPr marL="2089953" indent="0" algn="ctr">
              <a:buNone/>
              <a:defRPr>
                <a:solidFill>
                  <a:schemeClr val="tx1">
                    <a:tint val="75000"/>
                  </a:schemeClr>
                </a:solidFill>
              </a:defRPr>
            </a:lvl2pPr>
            <a:lvl3pPr marL="4179905" indent="0" algn="ctr">
              <a:buNone/>
              <a:defRPr>
                <a:solidFill>
                  <a:schemeClr val="tx1">
                    <a:tint val="75000"/>
                  </a:schemeClr>
                </a:solidFill>
              </a:defRPr>
            </a:lvl3pPr>
            <a:lvl4pPr marL="6269858" indent="0" algn="ctr">
              <a:buNone/>
              <a:defRPr>
                <a:solidFill>
                  <a:schemeClr val="tx1">
                    <a:tint val="75000"/>
                  </a:schemeClr>
                </a:solidFill>
              </a:defRPr>
            </a:lvl4pPr>
            <a:lvl5pPr marL="8359811" indent="0" algn="ctr">
              <a:buNone/>
              <a:defRPr>
                <a:solidFill>
                  <a:schemeClr val="tx1">
                    <a:tint val="75000"/>
                  </a:schemeClr>
                </a:solidFill>
              </a:defRPr>
            </a:lvl5pPr>
            <a:lvl6pPr marL="10449763" indent="0" algn="ctr">
              <a:buNone/>
              <a:defRPr>
                <a:solidFill>
                  <a:schemeClr val="tx1">
                    <a:tint val="75000"/>
                  </a:schemeClr>
                </a:solidFill>
              </a:defRPr>
            </a:lvl6pPr>
            <a:lvl7pPr marL="12539716" indent="0" algn="ctr">
              <a:buNone/>
              <a:defRPr>
                <a:solidFill>
                  <a:schemeClr val="tx1">
                    <a:tint val="75000"/>
                  </a:schemeClr>
                </a:solidFill>
              </a:defRPr>
            </a:lvl7pPr>
            <a:lvl8pPr marL="14629668" indent="0" algn="ctr">
              <a:buNone/>
              <a:defRPr>
                <a:solidFill>
                  <a:schemeClr val="tx1">
                    <a:tint val="75000"/>
                  </a:schemeClr>
                </a:solidFill>
              </a:defRPr>
            </a:lvl8pPr>
            <a:lvl9pPr marL="167196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7680961"/>
            <a:ext cx="39502080" cy="21724623"/>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a:prstGeom prst="rect">
            <a:avLst/>
          </a:prstGeom>
        </p:spPr>
        <p:txBody>
          <a:bodyPr vert="eaVert" lIns="130622" tIns="65311" rIns="130622" bIns="65311"/>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6"/>
            <a:ext cx="28895040" cy="28087320"/>
          </a:xfrm>
          <a:prstGeom prst="rect">
            <a:avLst/>
          </a:prstGeom>
        </p:spPr>
        <p:txBody>
          <a:bodyPr vert="eaVert"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idx="1"/>
          </p:nvPr>
        </p:nvSpPr>
        <p:spPr>
          <a:xfrm>
            <a:off x="2194560" y="7680961"/>
            <a:ext cx="39502080" cy="21724623"/>
          </a:xfrm>
          <a:prstGeom prst="rect">
            <a:avLst/>
          </a:prstGeom>
        </p:spPr>
        <p:txBody>
          <a:bodyPr lIns="130622" tIns="65311" rIns="130622" bIns="6531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3"/>
            <a:ext cx="37307520" cy="6537960"/>
          </a:xfrm>
          <a:prstGeom prst="rect">
            <a:avLst/>
          </a:prstGeom>
        </p:spPr>
        <p:txBody>
          <a:bodyPr lIns="130622" tIns="65311" rIns="130622" bIns="65311"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3" y="13952226"/>
            <a:ext cx="37307520" cy="7200897"/>
          </a:xfrm>
          <a:prstGeom prst="rect">
            <a:avLst/>
          </a:prstGeom>
        </p:spPr>
        <p:txBody>
          <a:bodyPr lIns="130622" tIns="65311" rIns="130622" bIns="65311" anchor="b"/>
          <a:lstStyle>
            <a:lvl1pPr marL="0" indent="0">
              <a:buNone/>
              <a:defRPr sz="9100">
                <a:solidFill>
                  <a:schemeClr val="tx1">
                    <a:tint val="75000"/>
                  </a:schemeClr>
                </a:solidFill>
              </a:defRPr>
            </a:lvl1pPr>
            <a:lvl2pPr marL="2089953" indent="0">
              <a:buNone/>
              <a:defRPr sz="8300">
                <a:solidFill>
                  <a:schemeClr val="tx1">
                    <a:tint val="75000"/>
                  </a:schemeClr>
                </a:solidFill>
              </a:defRPr>
            </a:lvl2pPr>
            <a:lvl3pPr marL="4179905" indent="0">
              <a:buNone/>
              <a:defRPr sz="7300">
                <a:solidFill>
                  <a:schemeClr val="tx1">
                    <a:tint val="75000"/>
                  </a:schemeClr>
                </a:solidFill>
              </a:defRPr>
            </a:lvl3pPr>
            <a:lvl4pPr marL="6269858" indent="0">
              <a:buNone/>
              <a:defRPr sz="6400">
                <a:solidFill>
                  <a:schemeClr val="tx1">
                    <a:tint val="75000"/>
                  </a:schemeClr>
                </a:solidFill>
              </a:defRPr>
            </a:lvl4pPr>
            <a:lvl5pPr marL="8359811" indent="0">
              <a:buNone/>
              <a:defRPr sz="6400">
                <a:solidFill>
                  <a:schemeClr val="tx1">
                    <a:tint val="75000"/>
                  </a:schemeClr>
                </a:solidFill>
              </a:defRPr>
            </a:lvl5pPr>
            <a:lvl6pPr marL="10449763" indent="0">
              <a:buNone/>
              <a:defRPr sz="6400">
                <a:solidFill>
                  <a:schemeClr val="tx1">
                    <a:tint val="75000"/>
                  </a:schemeClr>
                </a:solidFill>
              </a:defRPr>
            </a:lvl6pPr>
            <a:lvl7pPr marL="12539716" indent="0">
              <a:buNone/>
              <a:defRPr sz="6400">
                <a:solidFill>
                  <a:schemeClr val="tx1">
                    <a:tint val="75000"/>
                  </a:schemeClr>
                </a:solidFill>
              </a:defRPr>
            </a:lvl7pPr>
            <a:lvl8pPr marL="14629668" indent="0">
              <a:buNone/>
              <a:defRPr sz="6400">
                <a:solidFill>
                  <a:schemeClr val="tx1">
                    <a:tint val="75000"/>
                  </a:schemeClr>
                </a:solidFill>
              </a:defRPr>
            </a:lvl8pPr>
            <a:lvl9pPr marL="16719621"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5" name="Footer Placeholder 4"/>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6" name="Slide Number Placeholder 5"/>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Content Placeholder 2"/>
          <p:cNvSpPr>
            <a:spLocks noGrp="1"/>
          </p:cNvSpPr>
          <p:nvPr>
            <p:ph sz="half" idx="1"/>
          </p:nvPr>
        </p:nvSpPr>
        <p:spPr>
          <a:xfrm>
            <a:off x="21945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1"/>
            <a:ext cx="19385280" cy="21724623"/>
          </a:xfrm>
          <a:prstGeom prst="rect">
            <a:avLst/>
          </a:prstGeom>
        </p:spPr>
        <p:txBody>
          <a:bodyPr lIns="130622" tIns="65311" rIns="130622" bIns="65311"/>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4"/>
            <a:ext cx="19392903"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3"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4"/>
            <a:ext cx="19400520" cy="3070857"/>
          </a:xfrm>
          <a:prstGeom prst="rect">
            <a:avLst/>
          </a:prstGeom>
        </p:spPr>
        <p:txBody>
          <a:bodyPr lIns="130622" tIns="65311" rIns="130622" bIns="65311" anchor="b"/>
          <a:lstStyle>
            <a:lvl1pPr marL="0" indent="0">
              <a:buNone/>
              <a:defRPr sz="11000" b="1"/>
            </a:lvl1pPr>
            <a:lvl2pPr marL="2089953" indent="0">
              <a:buNone/>
              <a:defRPr sz="9100" b="1"/>
            </a:lvl2pPr>
            <a:lvl3pPr marL="4179905" indent="0">
              <a:buNone/>
              <a:defRPr sz="8300" b="1"/>
            </a:lvl3pPr>
            <a:lvl4pPr marL="6269858" indent="0">
              <a:buNone/>
              <a:defRPr sz="7300" b="1"/>
            </a:lvl4pPr>
            <a:lvl5pPr marL="8359811" indent="0">
              <a:buNone/>
              <a:defRPr sz="7300" b="1"/>
            </a:lvl5pPr>
            <a:lvl6pPr marL="10449763" indent="0">
              <a:buNone/>
              <a:defRPr sz="7300" b="1"/>
            </a:lvl6pPr>
            <a:lvl7pPr marL="12539716" indent="0">
              <a:buNone/>
              <a:defRPr sz="7300" b="1"/>
            </a:lvl7pPr>
            <a:lvl8pPr marL="14629668" indent="0">
              <a:buNone/>
              <a:defRPr sz="7300" b="1"/>
            </a:lvl8pPr>
            <a:lvl9pPr marL="16719621"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2296123" y="10439401"/>
            <a:ext cx="19400520" cy="18966183"/>
          </a:xfrm>
          <a:prstGeom prst="rect">
            <a:avLst/>
          </a:prstGeom>
        </p:spPr>
        <p:txBody>
          <a:bodyPr lIns="130622" tIns="65311" rIns="130622" bIns="65311"/>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8" name="Footer Placeholder 7"/>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9" name="Slide Number Placeholder 8"/>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3"/>
            <a:ext cx="39502080" cy="5486400"/>
          </a:xfrm>
          <a:prstGeom prst="rect">
            <a:avLst/>
          </a:prstGeom>
        </p:spPr>
        <p:txBody>
          <a:bodyPr lIns="130622" tIns="65311" rIns="130622" bIns="65311"/>
          <a:lstStyle/>
          <a:p>
            <a:r>
              <a:rPr lang="en-US" smtClean="0"/>
              <a:t>Click to edit Master title style</a:t>
            </a:r>
            <a:endParaRPr lang="en-US"/>
          </a:p>
        </p:txBody>
      </p:sp>
      <p:sp>
        <p:nvSpPr>
          <p:cNvPr id="3" name="Date Placeholder 2"/>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4" name="Footer Placeholder 3"/>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5" name="Slide Number Placeholder 4"/>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3" cy="5577840"/>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3"/>
          </a:xfrm>
          <a:prstGeom prst="rect">
            <a:avLst/>
          </a:prstGeom>
        </p:spPr>
        <p:txBody>
          <a:bodyPr lIns="130622" tIns="65311" rIns="130622" bIns="65311"/>
          <a:lstStyle>
            <a:lvl1pPr>
              <a:defRPr sz="14600"/>
            </a:lvl1pPr>
            <a:lvl2pPr>
              <a:defRPr sz="129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2"/>
            <a:ext cx="14439903" cy="22517103"/>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3"/>
          </a:xfrm>
          <a:prstGeom prst="rect">
            <a:avLst/>
          </a:prstGeom>
        </p:spPr>
        <p:txBody>
          <a:bodyPr lIns="130622" tIns="65311" rIns="130622" bIns="65311"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8602983" y="2941320"/>
            <a:ext cx="26334720" cy="19751040"/>
          </a:xfrm>
          <a:prstGeom prst="rect">
            <a:avLst/>
          </a:prstGeom>
        </p:spPr>
        <p:txBody>
          <a:bodyPr lIns="130622" tIns="65311" rIns="130622" bIns="65311"/>
          <a:lstStyle>
            <a:lvl1pPr marL="0" indent="0">
              <a:buNone/>
              <a:defRPr sz="14600"/>
            </a:lvl1pPr>
            <a:lvl2pPr marL="2089953" indent="0">
              <a:buNone/>
              <a:defRPr sz="12900"/>
            </a:lvl2pPr>
            <a:lvl3pPr marL="4179905" indent="0">
              <a:buNone/>
              <a:defRPr sz="11000"/>
            </a:lvl3pPr>
            <a:lvl4pPr marL="6269858" indent="0">
              <a:buNone/>
              <a:defRPr sz="9100"/>
            </a:lvl4pPr>
            <a:lvl5pPr marL="8359811" indent="0">
              <a:buNone/>
              <a:defRPr sz="9100"/>
            </a:lvl5pPr>
            <a:lvl6pPr marL="10449763" indent="0">
              <a:buNone/>
              <a:defRPr sz="9100"/>
            </a:lvl6pPr>
            <a:lvl7pPr marL="12539716" indent="0">
              <a:buNone/>
              <a:defRPr sz="9100"/>
            </a:lvl7pPr>
            <a:lvl8pPr marL="14629668" indent="0">
              <a:buNone/>
              <a:defRPr sz="9100"/>
            </a:lvl8pPr>
            <a:lvl9pPr marL="16719621" indent="0">
              <a:buNone/>
              <a:defRPr sz="9100"/>
            </a:lvl9pPr>
          </a:lstStyle>
          <a:p>
            <a:endParaRPr lang="en-US"/>
          </a:p>
        </p:txBody>
      </p:sp>
      <p:sp>
        <p:nvSpPr>
          <p:cNvPr id="4" name="Text Placeholder 3"/>
          <p:cNvSpPr>
            <a:spLocks noGrp="1"/>
          </p:cNvSpPr>
          <p:nvPr>
            <p:ph type="body" sz="half" idx="2"/>
          </p:nvPr>
        </p:nvSpPr>
        <p:spPr>
          <a:xfrm>
            <a:off x="8602983" y="25763224"/>
            <a:ext cx="26334720" cy="3863337"/>
          </a:xfrm>
          <a:prstGeom prst="rect">
            <a:avLst/>
          </a:prstGeom>
        </p:spPr>
        <p:txBody>
          <a:bodyPr lIns="130622" tIns="65311" rIns="130622" bIns="65311"/>
          <a:lstStyle>
            <a:lvl1pPr marL="0" indent="0">
              <a:buNone/>
              <a:defRPr sz="6400"/>
            </a:lvl1pPr>
            <a:lvl2pPr marL="2089953" indent="0">
              <a:buNone/>
              <a:defRPr sz="5400"/>
            </a:lvl2pPr>
            <a:lvl3pPr marL="4179905" indent="0">
              <a:buNone/>
              <a:defRPr sz="4600"/>
            </a:lvl3pPr>
            <a:lvl4pPr marL="6269858" indent="0">
              <a:buNone/>
              <a:defRPr sz="4100"/>
            </a:lvl4pPr>
            <a:lvl5pPr marL="8359811" indent="0">
              <a:buNone/>
              <a:defRPr sz="4100"/>
            </a:lvl5pPr>
            <a:lvl6pPr marL="10449763" indent="0">
              <a:buNone/>
              <a:defRPr sz="4100"/>
            </a:lvl6pPr>
            <a:lvl7pPr marL="12539716" indent="0">
              <a:buNone/>
              <a:defRPr sz="4100"/>
            </a:lvl7pPr>
            <a:lvl8pPr marL="14629668" indent="0">
              <a:buNone/>
              <a:defRPr sz="4100"/>
            </a:lvl8pPr>
            <a:lvl9pPr marL="16719621"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2194560" y="30510483"/>
            <a:ext cx="10241280" cy="1752600"/>
          </a:xfrm>
          <a:prstGeom prst="rect">
            <a:avLst/>
          </a:prstGeom>
        </p:spPr>
        <p:txBody>
          <a:bodyPr lIns="130622" tIns="65311" rIns="130622" bIns="65311"/>
          <a:lstStyle/>
          <a:p>
            <a:fld id="{6D3337B5-D555-8B40-B9A5-1FAE1C64BA90}" type="datetimeFigureOut">
              <a:rPr lang="en-US" smtClean="0"/>
              <a:t>7/23/2013</a:t>
            </a:fld>
            <a:endParaRPr lang="en-US"/>
          </a:p>
        </p:txBody>
      </p:sp>
      <p:sp>
        <p:nvSpPr>
          <p:cNvPr id="6" name="Footer Placeholder 5"/>
          <p:cNvSpPr>
            <a:spLocks noGrp="1"/>
          </p:cNvSpPr>
          <p:nvPr>
            <p:ph type="ftr" sz="quarter" idx="11"/>
          </p:nvPr>
        </p:nvSpPr>
        <p:spPr>
          <a:xfrm>
            <a:off x="14996160" y="30510483"/>
            <a:ext cx="13898880" cy="1752600"/>
          </a:xfrm>
          <a:prstGeom prst="rect">
            <a:avLst/>
          </a:prstGeom>
        </p:spPr>
        <p:txBody>
          <a:bodyPr lIns="130622" tIns="65311" rIns="130622" bIns="65311"/>
          <a:lstStyle/>
          <a:p>
            <a:endParaRPr lang="en-US"/>
          </a:p>
        </p:txBody>
      </p:sp>
      <p:sp>
        <p:nvSpPr>
          <p:cNvPr id="7" name="Slide Number Placeholder 6"/>
          <p:cNvSpPr>
            <a:spLocks noGrp="1"/>
          </p:cNvSpPr>
          <p:nvPr>
            <p:ph type="sldNum" sz="quarter" idx="12"/>
          </p:nvPr>
        </p:nvSpPr>
        <p:spPr>
          <a:xfrm>
            <a:off x="31455360" y="30510483"/>
            <a:ext cx="10241280" cy="1752600"/>
          </a:xfrm>
          <a:prstGeom prst="rect">
            <a:avLst/>
          </a:prstGeom>
        </p:spPr>
        <p:txBody>
          <a:bodyPr lIns="130622" tIns="65311" rIns="130622" bIns="65311"/>
          <a:lstStyle/>
          <a:p>
            <a:fld id="{D9468DB8-F3A6-D445-8694-61AF149CA3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2011_AcademicPoster_Template_48x36.pd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0" y="0"/>
            <a:ext cx="43891200" cy="3291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9953" rtl="0" eaLnBrk="1" latinLnBrk="0" hangingPunct="1">
        <a:spcBef>
          <a:spcPct val="0"/>
        </a:spcBef>
        <a:buNone/>
        <a:defRPr sz="20100" kern="1200">
          <a:solidFill>
            <a:schemeClr val="tx1"/>
          </a:solidFill>
          <a:latin typeface="+mj-lt"/>
          <a:ea typeface="+mj-ea"/>
          <a:cs typeface="+mj-cs"/>
        </a:defRPr>
      </a:lvl1pPr>
    </p:titleStyle>
    <p:bodyStyle>
      <a:lvl1pPr marL="1567464" indent="-1567464" algn="l" defTabSz="2089953" rtl="0" eaLnBrk="1" latinLnBrk="0" hangingPunct="1">
        <a:spcBef>
          <a:spcPct val="20000"/>
        </a:spcBef>
        <a:buFont typeface="Arial"/>
        <a:buChar char="•"/>
        <a:defRPr sz="14600" kern="1200">
          <a:solidFill>
            <a:schemeClr val="tx1"/>
          </a:solidFill>
          <a:latin typeface="+mn-lt"/>
          <a:ea typeface="+mn-ea"/>
          <a:cs typeface="+mn-cs"/>
        </a:defRPr>
      </a:lvl1pPr>
      <a:lvl2pPr marL="3396173" indent="-1306220" algn="l" defTabSz="2089953" rtl="0" eaLnBrk="1" latinLnBrk="0" hangingPunct="1">
        <a:spcBef>
          <a:spcPct val="20000"/>
        </a:spcBef>
        <a:buFont typeface="Arial"/>
        <a:buChar char="–"/>
        <a:defRPr sz="12900" kern="1200">
          <a:solidFill>
            <a:schemeClr val="tx1"/>
          </a:solidFill>
          <a:latin typeface="+mn-lt"/>
          <a:ea typeface="+mn-ea"/>
          <a:cs typeface="+mn-cs"/>
        </a:defRPr>
      </a:lvl2pPr>
      <a:lvl3pPr marL="5224882" indent="-1044976" algn="l" defTabSz="2089953" rtl="0" eaLnBrk="1" latinLnBrk="0" hangingPunct="1">
        <a:spcBef>
          <a:spcPct val="20000"/>
        </a:spcBef>
        <a:buFont typeface="Arial"/>
        <a:buChar char="•"/>
        <a:defRPr sz="11000" kern="1200">
          <a:solidFill>
            <a:schemeClr val="tx1"/>
          </a:solidFill>
          <a:latin typeface="+mn-lt"/>
          <a:ea typeface="+mn-ea"/>
          <a:cs typeface="+mn-cs"/>
        </a:defRPr>
      </a:lvl3pPr>
      <a:lvl4pPr marL="7314834" indent="-1044976" algn="l" defTabSz="2089953" rtl="0" eaLnBrk="1" latinLnBrk="0" hangingPunct="1">
        <a:spcBef>
          <a:spcPct val="20000"/>
        </a:spcBef>
        <a:buFont typeface="Arial"/>
        <a:buChar char="–"/>
        <a:defRPr sz="9100" kern="1200">
          <a:solidFill>
            <a:schemeClr val="tx1"/>
          </a:solidFill>
          <a:latin typeface="+mn-lt"/>
          <a:ea typeface="+mn-ea"/>
          <a:cs typeface="+mn-cs"/>
        </a:defRPr>
      </a:lvl4pPr>
      <a:lvl5pPr marL="9404787" indent="-1044976" algn="l" defTabSz="2089953" rtl="0" eaLnBrk="1" latinLnBrk="0" hangingPunct="1">
        <a:spcBef>
          <a:spcPct val="20000"/>
        </a:spcBef>
        <a:buFont typeface="Arial"/>
        <a:buChar char="»"/>
        <a:defRPr sz="9100" kern="1200">
          <a:solidFill>
            <a:schemeClr val="tx1"/>
          </a:solidFill>
          <a:latin typeface="+mn-lt"/>
          <a:ea typeface="+mn-ea"/>
          <a:cs typeface="+mn-cs"/>
        </a:defRPr>
      </a:lvl5pPr>
      <a:lvl6pPr marL="11494740" indent="-1044976" algn="l" defTabSz="2089953" rtl="0" eaLnBrk="1" latinLnBrk="0" hangingPunct="1">
        <a:spcBef>
          <a:spcPct val="20000"/>
        </a:spcBef>
        <a:buFont typeface="Arial"/>
        <a:buChar char="•"/>
        <a:defRPr sz="9100" kern="1200">
          <a:solidFill>
            <a:schemeClr val="tx1"/>
          </a:solidFill>
          <a:latin typeface="+mn-lt"/>
          <a:ea typeface="+mn-ea"/>
          <a:cs typeface="+mn-cs"/>
        </a:defRPr>
      </a:lvl6pPr>
      <a:lvl7pPr marL="13584692" indent="-1044976" algn="l" defTabSz="2089953" rtl="0" eaLnBrk="1" latinLnBrk="0" hangingPunct="1">
        <a:spcBef>
          <a:spcPct val="20000"/>
        </a:spcBef>
        <a:buFont typeface="Arial"/>
        <a:buChar char="•"/>
        <a:defRPr sz="9100" kern="1200">
          <a:solidFill>
            <a:schemeClr val="tx1"/>
          </a:solidFill>
          <a:latin typeface="+mn-lt"/>
          <a:ea typeface="+mn-ea"/>
          <a:cs typeface="+mn-cs"/>
        </a:defRPr>
      </a:lvl7pPr>
      <a:lvl8pPr marL="15674645" indent="-1044976" algn="l" defTabSz="2089953" rtl="0" eaLnBrk="1" latinLnBrk="0" hangingPunct="1">
        <a:spcBef>
          <a:spcPct val="20000"/>
        </a:spcBef>
        <a:buFont typeface="Arial"/>
        <a:buChar char="•"/>
        <a:defRPr sz="9100" kern="1200">
          <a:solidFill>
            <a:schemeClr val="tx1"/>
          </a:solidFill>
          <a:latin typeface="+mn-lt"/>
          <a:ea typeface="+mn-ea"/>
          <a:cs typeface="+mn-cs"/>
        </a:defRPr>
      </a:lvl8pPr>
      <a:lvl9pPr marL="17764597" indent="-1044976" algn="l" defTabSz="2089953"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9953" rtl="0" eaLnBrk="1" latinLnBrk="0" hangingPunct="1">
        <a:defRPr sz="8300" kern="1200">
          <a:solidFill>
            <a:schemeClr val="tx1"/>
          </a:solidFill>
          <a:latin typeface="+mn-lt"/>
          <a:ea typeface="+mn-ea"/>
          <a:cs typeface="+mn-cs"/>
        </a:defRPr>
      </a:lvl1pPr>
      <a:lvl2pPr marL="2089953" algn="l" defTabSz="2089953" rtl="0" eaLnBrk="1" latinLnBrk="0" hangingPunct="1">
        <a:defRPr sz="8300" kern="1200">
          <a:solidFill>
            <a:schemeClr val="tx1"/>
          </a:solidFill>
          <a:latin typeface="+mn-lt"/>
          <a:ea typeface="+mn-ea"/>
          <a:cs typeface="+mn-cs"/>
        </a:defRPr>
      </a:lvl2pPr>
      <a:lvl3pPr marL="4179905" algn="l" defTabSz="2089953" rtl="0" eaLnBrk="1" latinLnBrk="0" hangingPunct="1">
        <a:defRPr sz="8300" kern="1200">
          <a:solidFill>
            <a:schemeClr val="tx1"/>
          </a:solidFill>
          <a:latin typeface="+mn-lt"/>
          <a:ea typeface="+mn-ea"/>
          <a:cs typeface="+mn-cs"/>
        </a:defRPr>
      </a:lvl3pPr>
      <a:lvl4pPr marL="6269858" algn="l" defTabSz="2089953" rtl="0" eaLnBrk="1" latinLnBrk="0" hangingPunct="1">
        <a:defRPr sz="8300" kern="1200">
          <a:solidFill>
            <a:schemeClr val="tx1"/>
          </a:solidFill>
          <a:latin typeface="+mn-lt"/>
          <a:ea typeface="+mn-ea"/>
          <a:cs typeface="+mn-cs"/>
        </a:defRPr>
      </a:lvl4pPr>
      <a:lvl5pPr marL="8359811" algn="l" defTabSz="2089953" rtl="0" eaLnBrk="1" latinLnBrk="0" hangingPunct="1">
        <a:defRPr sz="8300" kern="1200">
          <a:solidFill>
            <a:schemeClr val="tx1"/>
          </a:solidFill>
          <a:latin typeface="+mn-lt"/>
          <a:ea typeface="+mn-ea"/>
          <a:cs typeface="+mn-cs"/>
        </a:defRPr>
      </a:lvl5pPr>
      <a:lvl6pPr marL="10449763" algn="l" defTabSz="2089953" rtl="0" eaLnBrk="1" latinLnBrk="0" hangingPunct="1">
        <a:defRPr sz="8300" kern="1200">
          <a:solidFill>
            <a:schemeClr val="tx1"/>
          </a:solidFill>
          <a:latin typeface="+mn-lt"/>
          <a:ea typeface="+mn-ea"/>
          <a:cs typeface="+mn-cs"/>
        </a:defRPr>
      </a:lvl6pPr>
      <a:lvl7pPr marL="12539716" algn="l" defTabSz="2089953" rtl="0" eaLnBrk="1" latinLnBrk="0" hangingPunct="1">
        <a:defRPr sz="8300" kern="1200">
          <a:solidFill>
            <a:schemeClr val="tx1"/>
          </a:solidFill>
          <a:latin typeface="+mn-lt"/>
          <a:ea typeface="+mn-ea"/>
          <a:cs typeface="+mn-cs"/>
        </a:defRPr>
      </a:lvl7pPr>
      <a:lvl8pPr marL="14629668" algn="l" defTabSz="2089953" rtl="0" eaLnBrk="1" latinLnBrk="0" hangingPunct="1">
        <a:defRPr sz="8300" kern="1200">
          <a:solidFill>
            <a:schemeClr val="tx1"/>
          </a:solidFill>
          <a:latin typeface="+mn-lt"/>
          <a:ea typeface="+mn-ea"/>
          <a:cs typeface="+mn-cs"/>
        </a:defRPr>
      </a:lvl8pPr>
      <a:lvl9pPr marL="16719621" algn="l" defTabSz="2089953"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51694"/>
            <a:ext cx="43891200" cy="1569660"/>
          </a:xfrm>
          <a:prstGeom prst="rect">
            <a:avLst/>
          </a:prstGeom>
        </p:spPr>
        <p:txBody>
          <a:bodyPr wrap="square">
            <a:spAutoFit/>
          </a:bodyPr>
          <a:lstStyle/>
          <a:p>
            <a:pPr algn="ctr"/>
            <a:r>
              <a:rPr lang="en-US" sz="9600" dirty="0"/>
              <a:t>Analysis Functionality to enhance MATLAB default interpolation schema using </a:t>
            </a:r>
            <a:r>
              <a:rPr lang="en-US" sz="9600" dirty="0" err="1"/>
              <a:t>mGstat</a:t>
            </a:r>
            <a:endParaRPr lang="en-US" sz="9600" dirty="0"/>
          </a:p>
        </p:txBody>
      </p:sp>
      <p:sp>
        <p:nvSpPr>
          <p:cNvPr id="3" name="Rectangle 2"/>
          <p:cNvSpPr/>
          <p:nvPr/>
        </p:nvSpPr>
        <p:spPr>
          <a:xfrm>
            <a:off x="962526" y="4164974"/>
            <a:ext cx="13330989" cy="6247864"/>
          </a:xfrm>
          <a:prstGeom prst="rect">
            <a:avLst/>
          </a:prstGeom>
        </p:spPr>
        <p:txBody>
          <a:bodyPr wrap="square">
            <a:spAutoFit/>
          </a:bodyPr>
          <a:lstStyle/>
          <a:p>
            <a:r>
              <a:rPr lang="en-US" sz="4800" b="1" dirty="0"/>
              <a:t>ABSTRACT</a:t>
            </a:r>
          </a:p>
          <a:p>
            <a:pPr algn="just"/>
            <a:r>
              <a:rPr lang="en-US" sz="3200" dirty="0"/>
              <a:t>The Center for Remote Sensing of Ice Sheets (</a:t>
            </a:r>
            <a:r>
              <a:rPr lang="en-US" sz="3200" dirty="0" err="1"/>
              <a:t>CReSIS</a:t>
            </a:r>
            <a:r>
              <a:rPr lang="en-US" sz="3200" dirty="0"/>
              <a:t>) has a large database of data that is examined by many researchers. This project consists of two enhancements to the </a:t>
            </a:r>
            <a:r>
              <a:rPr lang="en-US" sz="3200" dirty="0" err="1"/>
              <a:t>CReSIS</a:t>
            </a:r>
            <a:r>
              <a:rPr lang="en-US" sz="3200" dirty="0"/>
              <a:t> toolbox. The first was the need for extended analysis functionality in MATLAB. The objective of this project was to enhance MATLAB's default interpolation schema by using the </a:t>
            </a:r>
            <a:r>
              <a:rPr lang="en-US" sz="3200" dirty="0" err="1"/>
              <a:t>mGstat</a:t>
            </a:r>
            <a:r>
              <a:rPr lang="en-US" sz="3200" dirty="0"/>
              <a:t> package for the interpolation of point data. To accomplish this we needed to download and install the </a:t>
            </a:r>
            <a:r>
              <a:rPr lang="en-US" sz="3200" dirty="0" err="1"/>
              <a:t>mGstat</a:t>
            </a:r>
            <a:r>
              <a:rPr lang="en-US" sz="3200" dirty="0"/>
              <a:t> package then review the </a:t>
            </a:r>
            <a:r>
              <a:rPr lang="en-US" sz="3200" dirty="0" err="1"/>
              <a:t>mGstat</a:t>
            </a:r>
            <a:r>
              <a:rPr lang="en-US" sz="3200" dirty="0"/>
              <a:t> documentation and functionality. We then tested the </a:t>
            </a:r>
            <a:r>
              <a:rPr lang="en-US" sz="3200" dirty="0" err="1"/>
              <a:t>mGstat</a:t>
            </a:r>
            <a:r>
              <a:rPr lang="en-US" sz="3200" dirty="0"/>
              <a:t> interpolation methods by using the </a:t>
            </a:r>
            <a:r>
              <a:rPr lang="en-US" sz="3200" dirty="0" err="1"/>
              <a:t>mGstat</a:t>
            </a:r>
            <a:r>
              <a:rPr lang="en-US" sz="3200" dirty="0"/>
              <a:t> examples and later tested the </a:t>
            </a:r>
            <a:r>
              <a:rPr lang="en-US" sz="3200" dirty="0" err="1"/>
              <a:t>mGstat</a:t>
            </a:r>
            <a:r>
              <a:rPr lang="en-US" sz="3200" dirty="0"/>
              <a:t> interpolation methods using </a:t>
            </a:r>
            <a:r>
              <a:rPr lang="en-US" sz="3200" dirty="0" err="1"/>
              <a:t>CReSIS</a:t>
            </a:r>
            <a:r>
              <a:rPr lang="en-US" sz="3200" dirty="0"/>
              <a:t> data. The second project is a JavaScript viewer for echogram data that will be integrated into the web interface for the </a:t>
            </a:r>
            <a:r>
              <a:rPr lang="en-US" sz="3200" dirty="0" err="1"/>
              <a:t>CReSIS</a:t>
            </a:r>
            <a:r>
              <a:rPr lang="en-US" sz="3200" dirty="0"/>
              <a:t> geospatial database.</a:t>
            </a:r>
          </a:p>
        </p:txBody>
      </p:sp>
      <p:sp>
        <p:nvSpPr>
          <p:cNvPr id="4" name="Rectangle 3"/>
          <p:cNvSpPr/>
          <p:nvPr/>
        </p:nvSpPr>
        <p:spPr>
          <a:xfrm>
            <a:off x="962527" y="3121354"/>
            <a:ext cx="42351157" cy="923330"/>
          </a:xfrm>
          <a:prstGeom prst="rect">
            <a:avLst/>
          </a:prstGeom>
        </p:spPr>
        <p:txBody>
          <a:bodyPr wrap="square">
            <a:spAutoFit/>
          </a:bodyPr>
          <a:lstStyle/>
          <a:p>
            <a:r>
              <a:rPr lang="en-US" sz="5400" dirty="0" smtClean="0">
                <a:solidFill>
                  <a:srgbClr val="302825"/>
                </a:solidFill>
              </a:rPr>
              <a:t>	Maya Smith (Winston Salem State University) 					Mentor: John </a:t>
            </a:r>
            <a:r>
              <a:rPr lang="en-US" sz="5400" dirty="0">
                <a:solidFill>
                  <a:srgbClr val="302825"/>
                </a:solidFill>
              </a:rPr>
              <a:t>Paden, Kyle Purdon </a:t>
            </a:r>
            <a:r>
              <a:rPr lang="en-US" sz="5400" dirty="0" smtClean="0">
                <a:solidFill>
                  <a:srgbClr val="302825"/>
                </a:solidFill>
              </a:rPr>
              <a:t>(Kansas University)</a:t>
            </a:r>
            <a:endParaRPr lang="en-US" sz="5400" dirty="0"/>
          </a:p>
        </p:txBody>
      </p:sp>
      <p:pic>
        <p:nvPicPr>
          <p:cNvPr id="1026" name="Picture 2" descr="C:\Users\msmith\Desktop\figur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46" y="18554943"/>
            <a:ext cx="7398732" cy="678489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smith\Desktop\figur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729" y="10781151"/>
            <a:ext cx="6907786" cy="6044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smith\Desktop\figure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484" y="18066847"/>
            <a:ext cx="7859449" cy="67184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msmith\Desktop\figure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00" y="11200123"/>
            <a:ext cx="6226357" cy="54184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164249" y="9975053"/>
            <a:ext cx="12101103" cy="7048083"/>
          </a:xfrm>
          <a:prstGeom prst="rect">
            <a:avLst/>
          </a:prstGeom>
        </p:spPr>
        <p:txBody>
          <a:bodyPr wrap="square">
            <a:spAutoFit/>
          </a:bodyPr>
          <a:lstStyle/>
          <a:p>
            <a:pPr algn="just"/>
            <a:r>
              <a:rPr lang="en-US" sz="3600" b="1" dirty="0" smtClean="0"/>
              <a:t>MATLAB</a:t>
            </a:r>
            <a:endParaRPr lang="en-US" sz="3600" dirty="0" smtClean="0"/>
          </a:p>
          <a:p>
            <a:pPr algn="just"/>
            <a:r>
              <a:rPr lang="en-US" sz="3200" dirty="0"/>
              <a:t>MATLAB is a high-level language and interactive environment for numerical computation, visualization, and programming. Using MATLAB, you can analyze data, develop algorithms, and create models and applications. The language, tools, and built-in math functions enable you to explore multiple approaches and reach a solution faster than with spreadsheets or traditional programming languages, such as C/C++ or Java.  MATLAB can be used for a range of applications, including signal processing and communications, image and video processing, control systems, test and measurement, computational finance, and computational biology. </a:t>
            </a:r>
            <a:r>
              <a:rPr lang="en-US" sz="3200" dirty="0" smtClean="0"/>
              <a:t>MATLAB </a:t>
            </a:r>
            <a:r>
              <a:rPr lang="en-US" sz="3200" dirty="0"/>
              <a:t>was used in this project in order to create the program that would do the </a:t>
            </a:r>
            <a:r>
              <a:rPr lang="en-US" sz="3200" dirty="0" err="1" smtClean="0"/>
              <a:t>Kriging</a:t>
            </a:r>
            <a:r>
              <a:rPr lang="en-US" sz="3200" dirty="0" smtClean="0"/>
              <a:t> to </a:t>
            </a:r>
            <a:r>
              <a:rPr lang="en-US" sz="3200" dirty="0"/>
              <a:t>compare the data of the known surface values to the ones that we were testing using </a:t>
            </a:r>
            <a:r>
              <a:rPr lang="en-US" sz="3200" dirty="0" err="1" smtClean="0"/>
              <a:t>mGstat</a:t>
            </a:r>
            <a:r>
              <a:rPr lang="en-US" sz="3200" dirty="0" smtClean="0"/>
              <a:t> </a:t>
            </a:r>
            <a:r>
              <a:rPr lang="en-US" sz="3200" dirty="0"/>
              <a:t>to </a:t>
            </a:r>
            <a:r>
              <a:rPr lang="en-US" sz="3200" dirty="0" err="1" smtClean="0"/>
              <a:t>Krige</a:t>
            </a:r>
            <a:r>
              <a:rPr lang="en-US" sz="3200" dirty="0" smtClean="0"/>
              <a:t>.  </a:t>
            </a:r>
            <a:r>
              <a:rPr lang="en-US" sz="3200" dirty="0"/>
              <a:t>We also used this program to test the method using </a:t>
            </a:r>
            <a:r>
              <a:rPr lang="en-US" sz="3200" dirty="0" err="1" smtClean="0"/>
              <a:t>mGstat</a:t>
            </a:r>
            <a:r>
              <a:rPr lang="en-US" sz="3200" dirty="0" smtClean="0"/>
              <a:t>.</a:t>
            </a:r>
            <a:endParaRPr lang="en-US" sz="3200" dirty="0"/>
          </a:p>
        </p:txBody>
      </p:sp>
      <p:sp>
        <p:nvSpPr>
          <p:cNvPr id="6" name="TextBox 5"/>
          <p:cNvSpPr txBox="1"/>
          <p:nvPr/>
        </p:nvSpPr>
        <p:spPr>
          <a:xfrm>
            <a:off x="461405" y="16825276"/>
            <a:ext cx="6304547" cy="646331"/>
          </a:xfrm>
          <a:prstGeom prst="rect">
            <a:avLst/>
          </a:prstGeom>
          <a:noFill/>
        </p:spPr>
        <p:txBody>
          <a:bodyPr wrap="square" rtlCol="0">
            <a:spAutoFit/>
          </a:bodyPr>
          <a:lstStyle/>
          <a:p>
            <a:pPr algn="ctr"/>
            <a:r>
              <a:rPr lang="en-US" sz="3600" dirty="0" smtClean="0"/>
              <a:t>Figure </a:t>
            </a:r>
            <a:r>
              <a:rPr lang="en-US" sz="3600" dirty="0"/>
              <a:t>1- ‘0.1 </a:t>
            </a:r>
            <a:r>
              <a:rPr lang="en-US" sz="3600" dirty="0" err="1"/>
              <a:t>Sph</a:t>
            </a:r>
            <a:r>
              <a:rPr lang="en-US" sz="3600" dirty="0"/>
              <a:t>(.2)’</a:t>
            </a:r>
          </a:p>
        </p:txBody>
      </p:sp>
      <p:sp>
        <p:nvSpPr>
          <p:cNvPr id="7" name="TextBox 6"/>
          <p:cNvSpPr txBox="1"/>
          <p:nvPr/>
        </p:nvSpPr>
        <p:spPr>
          <a:xfrm>
            <a:off x="7057729" y="16797162"/>
            <a:ext cx="7026672" cy="646331"/>
          </a:xfrm>
          <a:prstGeom prst="rect">
            <a:avLst/>
          </a:prstGeom>
          <a:noFill/>
        </p:spPr>
        <p:txBody>
          <a:bodyPr wrap="square" rtlCol="0">
            <a:spAutoFit/>
          </a:bodyPr>
          <a:lstStyle/>
          <a:p>
            <a:pPr algn="ctr"/>
            <a:r>
              <a:rPr lang="en-US" sz="3600" dirty="0" smtClean="0"/>
              <a:t>Figure  2-</a:t>
            </a:r>
            <a:r>
              <a:rPr lang="en-US" sz="3600" dirty="0"/>
              <a:t>‘0.1 </a:t>
            </a:r>
            <a:r>
              <a:rPr lang="en-US" sz="3600" dirty="0" err="1"/>
              <a:t>Nug</a:t>
            </a:r>
            <a:r>
              <a:rPr lang="en-US" sz="3600" dirty="0"/>
              <a:t>(0) + </a:t>
            </a:r>
            <a:r>
              <a:rPr lang="en-US" sz="3600" dirty="0" err="1"/>
              <a:t>Sph</a:t>
            </a:r>
            <a:r>
              <a:rPr lang="en-US" sz="3600" dirty="0"/>
              <a:t>(1)’</a:t>
            </a:r>
          </a:p>
        </p:txBody>
      </p:sp>
      <p:sp>
        <p:nvSpPr>
          <p:cNvPr id="8" name="TextBox 7"/>
          <p:cNvSpPr txBox="1"/>
          <p:nvPr/>
        </p:nvSpPr>
        <p:spPr>
          <a:xfrm>
            <a:off x="278496" y="25065757"/>
            <a:ext cx="6374361" cy="646331"/>
          </a:xfrm>
          <a:prstGeom prst="rect">
            <a:avLst/>
          </a:prstGeom>
          <a:noFill/>
        </p:spPr>
        <p:txBody>
          <a:bodyPr wrap="square" rtlCol="0">
            <a:spAutoFit/>
          </a:bodyPr>
          <a:lstStyle/>
          <a:p>
            <a:pPr algn="ctr"/>
            <a:r>
              <a:rPr lang="en-US" sz="3600" dirty="0" smtClean="0"/>
              <a:t>Figure  3 -‘</a:t>
            </a:r>
            <a:r>
              <a:rPr lang="en-US" sz="3600" dirty="0"/>
              <a:t>0.1 </a:t>
            </a:r>
            <a:r>
              <a:rPr lang="en-US" sz="3600" dirty="0" err="1"/>
              <a:t>Sph</a:t>
            </a:r>
            <a:r>
              <a:rPr lang="en-US" sz="3600" dirty="0"/>
              <a:t>(1,30,.3)</a:t>
            </a:r>
          </a:p>
        </p:txBody>
      </p:sp>
      <p:sp>
        <p:nvSpPr>
          <p:cNvPr id="9" name="TextBox 8"/>
          <p:cNvSpPr txBox="1"/>
          <p:nvPr/>
        </p:nvSpPr>
        <p:spPr>
          <a:xfrm>
            <a:off x="6926484" y="25148412"/>
            <a:ext cx="7098474" cy="646331"/>
          </a:xfrm>
          <a:prstGeom prst="rect">
            <a:avLst/>
          </a:prstGeom>
          <a:noFill/>
        </p:spPr>
        <p:txBody>
          <a:bodyPr wrap="square" rtlCol="0">
            <a:spAutoFit/>
          </a:bodyPr>
          <a:lstStyle/>
          <a:p>
            <a:pPr algn="ctr"/>
            <a:r>
              <a:rPr lang="en-US" sz="3600" dirty="0" smtClean="0"/>
              <a:t>Figure  4 -‘</a:t>
            </a:r>
            <a:r>
              <a:rPr lang="en-US" sz="3600" dirty="0"/>
              <a:t>0.1 </a:t>
            </a:r>
            <a:r>
              <a:rPr lang="en-US" sz="3600" dirty="0" err="1"/>
              <a:t>Nug</a:t>
            </a:r>
            <a:r>
              <a:rPr lang="en-US" sz="3600" dirty="0"/>
              <a:t>(0) + 1 </a:t>
            </a:r>
            <a:r>
              <a:rPr lang="en-US" sz="3600" dirty="0" err="1"/>
              <a:t>Gau</a:t>
            </a:r>
            <a:r>
              <a:rPr lang="en-US" sz="3600" dirty="0"/>
              <a:t>(1.5)’</a:t>
            </a:r>
          </a:p>
        </p:txBody>
      </p:sp>
      <p:sp>
        <p:nvSpPr>
          <p:cNvPr id="10" name="Rectangle 9"/>
          <p:cNvSpPr/>
          <p:nvPr/>
        </p:nvSpPr>
        <p:spPr>
          <a:xfrm>
            <a:off x="14164249" y="17606193"/>
            <a:ext cx="12180951" cy="5570756"/>
          </a:xfrm>
          <a:prstGeom prst="rect">
            <a:avLst/>
          </a:prstGeom>
        </p:spPr>
        <p:txBody>
          <a:bodyPr wrap="square">
            <a:spAutoFit/>
          </a:bodyPr>
          <a:lstStyle/>
          <a:p>
            <a:r>
              <a:rPr lang="en-US" sz="3600" b="1" dirty="0" smtClean="0"/>
              <a:t>KRIGING </a:t>
            </a:r>
            <a:endParaRPr lang="en-US" sz="3600" dirty="0" smtClean="0"/>
          </a:p>
          <a:p>
            <a:pPr algn="just"/>
            <a:r>
              <a:rPr lang="en-US" sz="3200" dirty="0"/>
              <a:t>Kriging is the </a:t>
            </a:r>
            <a:r>
              <a:rPr lang="en-US" sz="3200" dirty="0" err="1"/>
              <a:t>geostatistical</a:t>
            </a:r>
            <a:r>
              <a:rPr lang="en-US" sz="3200" dirty="0"/>
              <a:t> estimator that infers the value of a random field at an unobserved location from samples. During the </a:t>
            </a:r>
            <a:r>
              <a:rPr lang="en-US" sz="3200" dirty="0" smtClean="0"/>
              <a:t>project, </a:t>
            </a:r>
            <a:r>
              <a:rPr lang="en-US" sz="3200" dirty="0" err="1" smtClean="0"/>
              <a:t>Kriging</a:t>
            </a:r>
            <a:r>
              <a:rPr lang="en-US" sz="3200" dirty="0" smtClean="0"/>
              <a:t> is what </a:t>
            </a:r>
            <a:r>
              <a:rPr lang="en-US" sz="3200" dirty="0"/>
              <a:t>we used to interpolate the data. In </a:t>
            </a:r>
            <a:r>
              <a:rPr lang="en-US" sz="3200" dirty="0" smtClean="0"/>
              <a:t>Figure 1 </a:t>
            </a:r>
            <a:r>
              <a:rPr lang="en-US" sz="3200" dirty="0"/>
              <a:t>through 4 you are able to see the data </a:t>
            </a:r>
            <a:r>
              <a:rPr lang="en-US" sz="3200" dirty="0" err="1" smtClean="0"/>
              <a:t>Kriged</a:t>
            </a:r>
            <a:r>
              <a:rPr lang="en-US" sz="3200" dirty="0" smtClean="0"/>
              <a:t> by </a:t>
            </a:r>
            <a:r>
              <a:rPr lang="en-US" sz="3200" dirty="0"/>
              <a:t>the use of different variograms being compared to the Known Surface Values. This was the most important part of this project </a:t>
            </a:r>
            <a:r>
              <a:rPr lang="en-US" sz="3200" dirty="0" smtClean="0"/>
              <a:t>and was </a:t>
            </a:r>
            <a:r>
              <a:rPr lang="en-US" sz="3200" dirty="0"/>
              <a:t>the key to making the program run. The importance of </a:t>
            </a:r>
            <a:r>
              <a:rPr lang="en-US" sz="3200" dirty="0" err="1" smtClean="0"/>
              <a:t>Kriging</a:t>
            </a:r>
            <a:r>
              <a:rPr lang="en-US" sz="3200" dirty="0" smtClean="0"/>
              <a:t> was </a:t>
            </a:r>
            <a:r>
              <a:rPr lang="en-US" sz="3200" dirty="0"/>
              <a:t>to make this project run solely through it. In order to use the </a:t>
            </a:r>
            <a:r>
              <a:rPr lang="en-US" sz="3200" dirty="0" err="1" smtClean="0"/>
              <a:t>Kriging</a:t>
            </a:r>
            <a:r>
              <a:rPr lang="en-US" sz="3200" dirty="0" smtClean="0"/>
              <a:t> </a:t>
            </a:r>
            <a:r>
              <a:rPr lang="en-US" sz="3200" dirty="0"/>
              <a:t>function to test the values that </a:t>
            </a:r>
            <a:r>
              <a:rPr lang="en-US" sz="3200" dirty="0" smtClean="0"/>
              <a:t>were already </a:t>
            </a:r>
            <a:r>
              <a:rPr lang="en-US" sz="3200" dirty="0"/>
              <a:t>known I had to adjust the </a:t>
            </a:r>
            <a:r>
              <a:rPr lang="en-US" sz="3200" dirty="0" err="1"/>
              <a:t>krig</a:t>
            </a:r>
            <a:r>
              <a:rPr lang="en-US" sz="3200" dirty="0"/>
              <a:t> function and the other functions around it.</a:t>
            </a:r>
          </a:p>
        </p:txBody>
      </p:sp>
      <p:pic>
        <p:nvPicPr>
          <p:cNvPr id="11" name="Picture 2" descr="C:\Users\msmith\Desktop\untitle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5517" y="4044684"/>
            <a:ext cx="7914290" cy="53581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5412865" y="9267167"/>
            <a:ext cx="9490927" cy="707886"/>
          </a:xfrm>
          <a:prstGeom prst="rect">
            <a:avLst/>
          </a:prstGeom>
          <a:noFill/>
        </p:spPr>
        <p:txBody>
          <a:bodyPr wrap="square" rtlCol="0">
            <a:spAutoFit/>
          </a:bodyPr>
          <a:lstStyle/>
          <a:p>
            <a:pPr algn="ctr"/>
            <a:r>
              <a:rPr lang="en-US" sz="4000" dirty="0" smtClean="0"/>
              <a:t>Figure 5 – Known Surface Values</a:t>
            </a:r>
            <a:endParaRPr lang="en-US" sz="4000" dirty="0"/>
          </a:p>
        </p:txBody>
      </p:sp>
      <p:sp>
        <p:nvSpPr>
          <p:cNvPr id="13" name="Rectangle 12"/>
          <p:cNvSpPr/>
          <p:nvPr/>
        </p:nvSpPr>
        <p:spPr>
          <a:xfrm>
            <a:off x="26990687" y="5488413"/>
            <a:ext cx="14961353" cy="4093428"/>
          </a:xfrm>
          <a:prstGeom prst="rect">
            <a:avLst/>
          </a:prstGeom>
        </p:spPr>
        <p:txBody>
          <a:bodyPr wrap="square">
            <a:spAutoFit/>
          </a:bodyPr>
          <a:lstStyle/>
          <a:p>
            <a:r>
              <a:rPr lang="en-US" sz="3600" b="1" dirty="0" smtClean="0"/>
              <a:t>INTERPOLATION</a:t>
            </a:r>
            <a:r>
              <a:rPr lang="en-US" sz="3600" dirty="0" smtClean="0"/>
              <a:t>	</a:t>
            </a:r>
          </a:p>
          <a:p>
            <a:pPr algn="just"/>
            <a:r>
              <a:rPr lang="en-US" sz="3200" dirty="0" smtClean="0"/>
              <a:t>In </a:t>
            </a:r>
            <a:r>
              <a:rPr lang="en-US" sz="3200" dirty="0"/>
              <a:t>order to retrieve the data from </a:t>
            </a:r>
            <a:r>
              <a:rPr lang="en-US" sz="3200" dirty="0" err="1"/>
              <a:t>CReSIS</a:t>
            </a:r>
            <a:r>
              <a:rPr lang="en-US" sz="3200" dirty="0"/>
              <a:t> I had to talk to my mentor/grad student </a:t>
            </a:r>
            <a:r>
              <a:rPr lang="en-US" sz="3200" dirty="0" smtClean="0"/>
              <a:t>in order to get </a:t>
            </a:r>
            <a:r>
              <a:rPr lang="en-US" sz="3200" dirty="0"/>
              <a:t>the proper information that would help make the graphs work. If the data </a:t>
            </a:r>
            <a:r>
              <a:rPr lang="en-US" sz="3200" dirty="0" smtClean="0"/>
              <a:t>were different </a:t>
            </a:r>
            <a:r>
              <a:rPr lang="en-US" sz="3200" dirty="0"/>
              <a:t>I would have gotten a different result which would have caused the variogram not to work in the </a:t>
            </a:r>
            <a:r>
              <a:rPr lang="en-US" sz="3200" dirty="0" err="1"/>
              <a:t>krig</a:t>
            </a:r>
            <a:r>
              <a:rPr lang="en-US" sz="3200" dirty="0"/>
              <a:t> function. These different data </a:t>
            </a:r>
            <a:r>
              <a:rPr lang="en-US" sz="3200" dirty="0" smtClean="0"/>
              <a:t>points come from picking surfaces in the radar data.  </a:t>
            </a:r>
            <a:r>
              <a:rPr lang="en-US" sz="3200" dirty="0"/>
              <a:t>Then the next part was to get </a:t>
            </a:r>
            <a:r>
              <a:rPr lang="en-US" sz="3200" dirty="0" smtClean="0"/>
              <a:t>the </a:t>
            </a:r>
            <a:r>
              <a:rPr lang="en-US" sz="3200" dirty="0" err="1" smtClean="0"/>
              <a:t>mGstat</a:t>
            </a:r>
            <a:r>
              <a:rPr lang="en-US" sz="3200" dirty="0" smtClean="0"/>
              <a:t> </a:t>
            </a:r>
            <a:r>
              <a:rPr lang="en-US" sz="3200" dirty="0"/>
              <a:t>package with </a:t>
            </a:r>
            <a:r>
              <a:rPr lang="en-US" sz="3200" dirty="0" smtClean="0"/>
              <a:t>the </a:t>
            </a:r>
            <a:r>
              <a:rPr lang="en-US" sz="3200" dirty="0" err="1" smtClean="0"/>
              <a:t>Kriging</a:t>
            </a:r>
            <a:r>
              <a:rPr lang="en-US" sz="3200" dirty="0" smtClean="0"/>
              <a:t> function to work </a:t>
            </a:r>
            <a:r>
              <a:rPr lang="en-US" sz="3200" dirty="0"/>
              <a:t>properly. The </a:t>
            </a:r>
            <a:r>
              <a:rPr lang="en-US" sz="3200" dirty="0" err="1" smtClean="0"/>
              <a:t>mGstat</a:t>
            </a:r>
            <a:r>
              <a:rPr lang="en-US" sz="3200" dirty="0" smtClean="0"/>
              <a:t> </a:t>
            </a:r>
            <a:r>
              <a:rPr lang="en-US" sz="3200" dirty="0"/>
              <a:t>package was important to make the interpolation scheme to work in </a:t>
            </a:r>
            <a:r>
              <a:rPr lang="en-US" sz="3200" dirty="0" err="1"/>
              <a:t>Matlab</a:t>
            </a:r>
            <a:r>
              <a:rPr lang="en-US" sz="3200" dirty="0"/>
              <a:t>. </a:t>
            </a:r>
          </a:p>
        </p:txBody>
      </p:sp>
      <p:sp>
        <p:nvSpPr>
          <p:cNvPr id="15" name="Rectangle 14"/>
          <p:cNvSpPr/>
          <p:nvPr/>
        </p:nvSpPr>
        <p:spPr>
          <a:xfrm>
            <a:off x="27037985" y="23752111"/>
            <a:ext cx="16664030" cy="4093428"/>
          </a:xfrm>
          <a:prstGeom prst="rect">
            <a:avLst/>
          </a:prstGeom>
        </p:spPr>
        <p:txBody>
          <a:bodyPr wrap="square">
            <a:spAutoFit/>
          </a:bodyPr>
          <a:lstStyle/>
          <a:p>
            <a:pPr algn="just"/>
            <a:r>
              <a:rPr lang="en-US" sz="3600" b="1" cap="small" dirty="0">
                <a:latin typeface="Times New Roman"/>
                <a:cs typeface="Times New Roman"/>
              </a:rPr>
              <a:t>References</a:t>
            </a:r>
          </a:p>
          <a:p>
            <a:pPr lvl="0"/>
            <a:r>
              <a:rPr lang="en-US" sz="2800" dirty="0"/>
              <a:t>[1</a:t>
            </a:r>
            <a:r>
              <a:rPr lang="en-US" sz="2800" dirty="0" smtClean="0"/>
              <a:t>] (2013, July 22) MATLAB: </a:t>
            </a:r>
            <a:r>
              <a:rPr lang="en-US" sz="2800" dirty="0"/>
              <a:t>T</a:t>
            </a:r>
            <a:r>
              <a:rPr lang="en-US" sz="2800" dirty="0" smtClean="0"/>
              <a:t>utorials </a:t>
            </a:r>
            <a:r>
              <a:rPr lang="en-US" sz="2800" dirty="0"/>
              <a:t>- Manual [Online].  </a:t>
            </a:r>
            <a:r>
              <a:rPr lang="en-US" sz="2800" dirty="0" smtClean="0"/>
              <a:t>Available: http</a:t>
            </a:r>
            <a:r>
              <a:rPr lang="en-US" sz="2800" dirty="0"/>
              <a:t>://www.mathworks.com/products/matlab/videos.html </a:t>
            </a:r>
            <a:endParaRPr lang="en-US" sz="2800" dirty="0" smtClean="0"/>
          </a:p>
          <a:p>
            <a:pPr lvl="0"/>
            <a:r>
              <a:rPr lang="en-US" sz="2800" dirty="0" smtClean="0"/>
              <a:t>[2]</a:t>
            </a:r>
            <a:r>
              <a:rPr lang="en-US" sz="2800" dirty="0"/>
              <a:t> </a:t>
            </a:r>
            <a:r>
              <a:rPr lang="en-US" sz="2800" dirty="0" smtClean="0"/>
              <a:t>(2013 July  9) MATLAB: [Online} Available: http</a:t>
            </a:r>
            <a:r>
              <a:rPr lang="en-US" sz="2800" dirty="0"/>
              <a:t>://www.w3schools.com/</a:t>
            </a:r>
            <a:endParaRPr lang="en-US" sz="2800" dirty="0" smtClean="0"/>
          </a:p>
          <a:p>
            <a:r>
              <a:rPr lang="en-US" sz="2800" dirty="0" smtClean="0"/>
              <a:t>[3] (2008 , September  12) Native </a:t>
            </a:r>
            <a:r>
              <a:rPr lang="en-US" sz="2800" dirty="0"/>
              <a:t>kriging </a:t>
            </a:r>
            <a:r>
              <a:rPr lang="en-US" sz="2800" dirty="0" smtClean="0"/>
              <a:t> algorithm</a:t>
            </a:r>
            <a:r>
              <a:rPr lang="en-US" sz="2800" b="1" dirty="0" smtClean="0"/>
              <a:t>s   </a:t>
            </a:r>
            <a:r>
              <a:rPr lang="en-US" sz="2800" dirty="0" smtClean="0"/>
              <a:t>[Online</a:t>
            </a:r>
            <a:r>
              <a:rPr lang="en-US" sz="2800" dirty="0"/>
              <a:t>]. Available</a:t>
            </a:r>
            <a:r>
              <a:rPr lang="en-US" sz="2800" dirty="0" smtClean="0"/>
              <a:t>: http://</a:t>
            </a:r>
            <a:r>
              <a:rPr lang="en-US" sz="2800" dirty="0"/>
              <a:t>http://mgstat.sourceforge.net/ </a:t>
            </a:r>
            <a:endParaRPr lang="en-US" sz="2800" dirty="0" smtClean="0"/>
          </a:p>
          <a:p>
            <a:pPr lvl="0"/>
            <a:r>
              <a:rPr lang="en-US" sz="2800" dirty="0" smtClean="0"/>
              <a:t>[4] (</a:t>
            </a:r>
            <a:r>
              <a:rPr lang="en-US" sz="2800" dirty="0"/>
              <a:t>2012, June 29)  Kriging Functions [Online]. Available: http://mgstat.sourceforge.net/htmldoc/estimation.html</a:t>
            </a:r>
          </a:p>
          <a:p>
            <a:pPr lvl="0"/>
            <a:r>
              <a:rPr lang="en-US" sz="2800" dirty="0" smtClean="0"/>
              <a:t>[5] (2008 July  22 ) </a:t>
            </a:r>
            <a:r>
              <a:rPr lang="en-US" sz="2800" dirty="0" err="1" smtClean="0"/>
              <a:t>mGstat</a:t>
            </a:r>
            <a:r>
              <a:rPr lang="en-US" sz="2800" dirty="0" smtClean="0"/>
              <a:t> package [Online</a:t>
            </a:r>
            <a:r>
              <a:rPr lang="en-US" sz="2800" dirty="0"/>
              <a:t>]. Available: </a:t>
            </a:r>
            <a:r>
              <a:rPr lang="en-US" sz="2800" dirty="0" err="1"/>
              <a:t>svn</a:t>
            </a:r>
            <a:r>
              <a:rPr lang="en-US" sz="2800" dirty="0"/>
              <a:t> checkout svn://svn.code.sf.net/p/mgstat/code/trunk/mGstat </a:t>
            </a:r>
            <a:r>
              <a:rPr lang="en-US" sz="2800" dirty="0" err="1"/>
              <a:t>mGstat</a:t>
            </a:r>
            <a:r>
              <a:rPr lang="en-US" sz="2800" dirty="0"/>
              <a:t> </a:t>
            </a:r>
          </a:p>
          <a:p>
            <a:pPr lvl="0"/>
            <a:r>
              <a:rPr lang="en-US" sz="2800" dirty="0" smtClean="0"/>
              <a:t>[6] </a:t>
            </a:r>
            <a:r>
              <a:rPr lang="en-US" sz="2800" dirty="0" err="1"/>
              <a:t>CReSIS</a:t>
            </a:r>
            <a:r>
              <a:rPr lang="en-US" sz="2800" dirty="0"/>
              <a:t> Data [Online]. Available: https://</a:t>
            </a:r>
            <a:r>
              <a:rPr lang="en-US" sz="2800" dirty="0" smtClean="0"/>
              <a:t>www.cresis.ku.edu/data</a:t>
            </a:r>
          </a:p>
        </p:txBody>
      </p:sp>
      <p:sp>
        <p:nvSpPr>
          <p:cNvPr id="16" name="Rectangle 15"/>
          <p:cNvSpPr/>
          <p:nvPr/>
        </p:nvSpPr>
        <p:spPr>
          <a:xfrm>
            <a:off x="26935508" y="9892964"/>
            <a:ext cx="15339724" cy="7540526"/>
          </a:xfrm>
          <a:prstGeom prst="rect">
            <a:avLst/>
          </a:prstGeom>
        </p:spPr>
        <p:txBody>
          <a:bodyPr wrap="square" numCol="1">
            <a:spAutoFit/>
          </a:bodyPr>
          <a:lstStyle/>
          <a:p>
            <a:pPr algn="just"/>
            <a:r>
              <a:rPr lang="en-US" sz="3600" b="1" dirty="0"/>
              <a:t>KRIGING </a:t>
            </a:r>
            <a:r>
              <a:rPr lang="en-US" sz="3600" b="1" dirty="0" smtClean="0"/>
              <a:t>EQUATION	                                </a:t>
            </a:r>
          </a:p>
          <a:p>
            <a:pPr algn="just"/>
            <a:r>
              <a:rPr lang="en-US" sz="3200" dirty="0" smtClean="0"/>
              <a:t>This </a:t>
            </a:r>
            <a:r>
              <a:rPr lang="en-US" sz="3200" dirty="0"/>
              <a:t>was the </a:t>
            </a:r>
            <a:r>
              <a:rPr lang="en-US" sz="3200" dirty="0" smtClean="0"/>
              <a:t>interpolation equation </a:t>
            </a:r>
            <a:r>
              <a:rPr lang="en-US" sz="3200" dirty="0"/>
              <a:t>that was </a:t>
            </a:r>
            <a:r>
              <a:rPr lang="en-US" sz="3200" dirty="0" smtClean="0"/>
              <a:t>used </a:t>
            </a:r>
            <a:r>
              <a:rPr lang="en-US" sz="3200" dirty="0"/>
              <a:t>for the project. This was one of the most important parts of the function so it would be able to work in MATLAB. If the equation was incorrect then the whole program would not execute at all. The code was an example </a:t>
            </a:r>
            <a:r>
              <a:rPr lang="en-US" sz="3200" dirty="0" smtClean="0"/>
              <a:t>given in </a:t>
            </a:r>
            <a:r>
              <a:rPr lang="en-US" sz="3200" dirty="0"/>
              <a:t>the </a:t>
            </a:r>
            <a:r>
              <a:rPr lang="en-US" sz="3200" dirty="0" err="1"/>
              <a:t>mGstat</a:t>
            </a:r>
            <a:r>
              <a:rPr lang="en-US" sz="3200" dirty="0"/>
              <a:t> package that was manipulated and changed to make this program </a:t>
            </a:r>
            <a:r>
              <a:rPr lang="en-US" sz="3200" dirty="0" smtClean="0"/>
              <a:t>work for our dataset. </a:t>
            </a:r>
            <a:r>
              <a:rPr lang="en-US" sz="3200" dirty="0"/>
              <a:t>In the code you will notice the </a:t>
            </a:r>
            <a:r>
              <a:rPr lang="en-US" sz="3200" dirty="0" err="1" smtClean="0"/>
              <a:t>krig</a:t>
            </a:r>
            <a:r>
              <a:rPr lang="en-US" sz="3200" dirty="0" smtClean="0"/>
              <a:t> function</a:t>
            </a:r>
            <a:r>
              <a:rPr lang="en-US" sz="3200" dirty="0"/>
              <a:t>, which shows </a:t>
            </a:r>
            <a:r>
              <a:rPr lang="en-US" sz="3200" dirty="0" smtClean="0"/>
              <a:t>where the </a:t>
            </a:r>
            <a:r>
              <a:rPr lang="en-US" sz="3200" dirty="0"/>
              <a:t>program </a:t>
            </a:r>
            <a:r>
              <a:rPr lang="en-US" sz="3200" dirty="0" err="1" smtClean="0"/>
              <a:t>Kriges</a:t>
            </a:r>
            <a:r>
              <a:rPr lang="en-US" sz="3200" dirty="0" smtClean="0"/>
              <a:t> </a:t>
            </a:r>
            <a:r>
              <a:rPr lang="en-US" sz="3200" dirty="0"/>
              <a:t>the data that was imported into the </a:t>
            </a:r>
            <a:r>
              <a:rPr lang="en-US" sz="3200" dirty="0" smtClean="0"/>
              <a:t>program. When </a:t>
            </a:r>
            <a:r>
              <a:rPr lang="en-US" sz="3200" dirty="0"/>
              <a:t>modifying the </a:t>
            </a:r>
            <a:r>
              <a:rPr lang="en-US" sz="3200" dirty="0" err="1" smtClean="0"/>
              <a:t>Kriging</a:t>
            </a:r>
            <a:r>
              <a:rPr lang="en-US" sz="3200" dirty="0" smtClean="0"/>
              <a:t> </a:t>
            </a:r>
            <a:r>
              <a:rPr lang="en-US" sz="3200" dirty="0"/>
              <a:t>code it was important to get all of the functions right so that the rest of the code would be able to run with no errors. A little </a:t>
            </a:r>
            <a:r>
              <a:rPr lang="en-US" sz="3200" dirty="0" smtClean="0"/>
              <a:t>about </a:t>
            </a:r>
            <a:r>
              <a:rPr lang="en-US" sz="3200" dirty="0"/>
              <a:t>the code is that it starts out with the first part of the </a:t>
            </a:r>
            <a:r>
              <a:rPr lang="en-US" sz="3200" dirty="0" err="1" smtClean="0"/>
              <a:t>Kriging</a:t>
            </a:r>
            <a:r>
              <a:rPr lang="en-US" sz="3200" dirty="0" smtClean="0"/>
              <a:t> </a:t>
            </a:r>
            <a:r>
              <a:rPr lang="en-US" sz="3200" dirty="0"/>
              <a:t>function is </a:t>
            </a:r>
            <a:r>
              <a:rPr lang="en-US" sz="3200" dirty="0" err="1"/>
              <a:t>d_est</a:t>
            </a:r>
            <a:r>
              <a:rPr lang="en-US" sz="3200" dirty="0"/>
              <a:t> and </a:t>
            </a:r>
            <a:r>
              <a:rPr lang="en-US" sz="3200" dirty="0" err="1"/>
              <a:t>d_var</a:t>
            </a:r>
            <a:r>
              <a:rPr lang="en-US" sz="3200" dirty="0"/>
              <a:t> which stands for the data estimated and the data variable. The second part of the function is importing the data into the </a:t>
            </a:r>
            <a:r>
              <a:rPr lang="en-US" sz="3200" dirty="0" err="1"/>
              <a:t>krig</a:t>
            </a:r>
            <a:r>
              <a:rPr lang="en-US" sz="3200" dirty="0"/>
              <a:t> function. The three components that are being imported are </a:t>
            </a:r>
            <a:r>
              <a:rPr lang="en-US" sz="3200" dirty="0" err="1"/>
              <a:t>pos_known</a:t>
            </a:r>
            <a:r>
              <a:rPr lang="en-US" sz="3200" dirty="0"/>
              <a:t> which is the </a:t>
            </a:r>
            <a:r>
              <a:rPr lang="en-US" sz="3200" dirty="0" smtClean="0"/>
              <a:t>known positions. </a:t>
            </a:r>
            <a:r>
              <a:rPr lang="en-US" sz="3200" dirty="0"/>
              <a:t>Next is the </a:t>
            </a:r>
            <a:r>
              <a:rPr lang="en-US" sz="3200" dirty="0" err="1"/>
              <a:t>val_known</a:t>
            </a:r>
            <a:r>
              <a:rPr lang="en-US" sz="3200" dirty="0"/>
              <a:t> which is the </a:t>
            </a:r>
            <a:r>
              <a:rPr lang="en-US" sz="3200" dirty="0" smtClean="0"/>
              <a:t>known values. </a:t>
            </a:r>
            <a:r>
              <a:rPr lang="en-US" sz="3200" dirty="0"/>
              <a:t>Lastly, what was imported was the </a:t>
            </a:r>
            <a:r>
              <a:rPr lang="en-US" sz="3200" dirty="0" err="1"/>
              <a:t>pos_est</a:t>
            </a:r>
            <a:r>
              <a:rPr lang="en-US" sz="3200" dirty="0"/>
              <a:t> which is the estimated </a:t>
            </a:r>
            <a:r>
              <a:rPr lang="en-US" sz="3200" dirty="0" smtClean="0"/>
              <a:t>positions:</a:t>
            </a:r>
          </a:p>
          <a:p>
            <a:pPr algn="just"/>
            <a:r>
              <a:rPr lang="en-US" sz="3200" dirty="0"/>
              <a:t> </a:t>
            </a:r>
            <a:r>
              <a:rPr lang="en-US" sz="3200" dirty="0" smtClean="0"/>
              <a:t> </a:t>
            </a:r>
            <a:r>
              <a:rPr lang="nn-NO" sz="3200" dirty="0" smtClean="0"/>
              <a:t>[</a:t>
            </a:r>
            <a:r>
              <a:rPr lang="nn-NO" sz="3200" dirty="0"/>
              <a:t>d_est,d_var]=krig(pos_known,val_known,pos_est)</a:t>
            </a:r>
            <a:endParaRPr lang="en-US" sz="3200" dirty="0" smtClean="0"/>
          </a:p>
        </p:txBody>
      </p:sp>
      <p:sp>
        <p:nvSpPr>
          <p:cNvPr id="18" name="Rectangle 17"/>
          <p:cNvSpPr/>
          <p:nvPr/>
        </p:nvSpPr>
        <p:spPr>
          <a:xfrm>
            <a:off x="26990687" y="17601148"/>
            <a:ext cx="15229367" cy="6063198"/>
          </a:xfrm>
          <a:prstGeom prst="rect">
            <a:avLst/>
          </a:prstGeom>
        </p:spPr>
        <p:txBody>
          <a:bodyPr wrap="square">
            <a:spAutoFit/>
          </a:bodyPr>
          <a:lstStyle/>
          <a:p>
            <a:pPr algn="just"/>
            <a:r>
              <a:rPr lang="en-US" sz="3600" b="1" dirty="0" smtClean="0"/>
              <a:t>RESULTS</a:t>
            </a:r>
            <a:endParaRPr lang="en-US" sz="3600" b="1" dirty="0"/>
          </a:p>
          <a:p>
            <a:pPr algn="just"/>
            <a:r>
              <a:rPr lang="en-US" sz="3200" dirty="0"/>
              <a:t>The final data files that were imported into MATLAB </a:t>
            </a:r>
            <a:r>
              <a:rPr lang="en-US" sz="3200" dirty="0" smtClean="0"/>
              <a:t>were tested </a:t>
            </a:r>
            <a:r>
              <a:rPr lang="en-US" sz="3200" dirty="0"/>
              <a:t>using data from CReSIS </a:t>
            </a:r>
            <a:r>
              <a:rPr lang="en-US" sz="3200" dirty="0" smtClean="0"/>
              <a:t>which proved </a:t>
            </a:r>
            <a:r>
              <a:rPr lang="en-US" sz="3200" dirty="0"/>
              <a:t>that the interpolation schema </a:t>
            </a:r>
            <a:r>
              <a:rPr lang="en-US" sz="3200" dirty="0" smtClean="0"/>
              <a:t>using </a:t>
            </a:r>
            <a:r>
              <a:rPr lang="en-US" sz="3200" dirty="0" err="1" smtClean="0"/>
              <a:t>mGstat</a:t>
            </a:r>
            <a:r>
              <a:rPr lang="en-US" sz="3200" dirty="0" smtClean="0"/>
              <a:t> </a:t>
            </a:r>
            <a:r>
              <a:rPr lang="en-US" sz="3200" dirty="0"/>
              <a:t>worked. </a:t>
            </a:r>
            <a:r>
              <a:rPr lang="en-US" sz="3200" dirty="0" smtClean="0"/>
              <a:t>Then </a:t>
            </a:r>
            <a:r>
              <a:rPr lang="en-US" sz="3200" dirty="0"/>
              <a:t>after getting the function to properly work it was </a:t>
            </a:r>
            <a:r>
              <a:rPr lang="en-US" sz="3200" dirty="0" smtClean="0"/>
              <a:t>time </a:t>
            </a:r>
            <a:r>
              <a:rPr lang="en-US" sz="3200" dirty="0"/>
              <a:t>to import the </a:t>
            </a:r>
            <a:r>
              <a:rPr lang="en-US" sz="3200" dirty="0" smtClean="0"/>
              <a:t>data </a:t>
            </a:r>
            <a:r>
              <a:rPr lang="en-US" sz="3200" dirty="0"/>
              <a:t>to test the variogram in the </a:t>
            </a:r>
            <a:r>
              <a:rPr lang="en-US" sz="3200" dirty="0" err="1" smtClean="0"/>
              <a:t>Kriging</a:t>
            </a:r>
            <a:r>
              <a:rPr lang="en-US" sz="3200" dirty="0" smtClean="0"/>
              <a:t> </a:t>
            </a:r>
            <a:r>
              <a:rPr lang="en-US" sz="3200" dirty="0"/>
              <a:t>function. Once the information was imported, the program was ran but not without any errors.  Once the </a:t>
            </a:r>
            <a:r>
              <a:rPr lang="en-US" sz="3200" dirty="0" err="1" smtClean="0"/>
              <a:t>Kriging</a:t>
            </a:r>
            <a:r>
              <a:rPr lang="en-US" sz="3200" dirty="0" smtClean="0"/>
              <a:t> </a:t>
            </a:r>
            <a:r>
              <a:rPr lang="en-US" sz="3200" dirty="0"/>
              <a:t>was fixed I was able to </a:t>
            </a:r>
            <a:r>
              <a:rPr lang="en-US" sz="3200" dirty="0" err="1" smtClean="0"/>
              <a:t>Krige</a:t>
            </a:r>
            <a:r>
              <a:rPr lang="en-US" sz="3200" dirty="0" smtClean="0"/>
              <a:t> the </a:t>
            </a:r>
            <a:r>
              <a:rPr lang="en-US" sz="3200" dirty="0"/>
              <a:t>data </a:t>
            </a:r>
            <a:r>
              <a:rPr lang="en-US" sz="3200" dirty="0" smtClean="0"/>
              <a:t>and use </a:t>
            </a:r>
            <a:r>
              <a:rPr lang="en-US" sz="3200" dirty="0"/>
              <a:t>different Variograms to simulate different graphs to show a description of the glacier and how the </a:t>
            </a:r>
            <a:r>
              <a:rPr lang="en-US" sz="3200" dirty="0" err="1" smtClean="0"/>
              <a:t>Kriged</a:t>
            </a:r>
            <a:r>
              <a:rPr lang="en-US" sz="3200" dirty="0" smtClean="0"/>
              <a:t> values match. After testing, the project works and now </a:t>
            </a:r>
            <a:r>
              <a:rPr lang="en-US" sz="3200" dirty="0"/>
              <a:t>any variogram can be tested using it</a:t>
            </a:r>
            <a:r>
              <a:rPr lang="en-US" sz="3200" dirty="0" smtClean="0"/>
              <a:t>. One limitation we found with the toolset is that it runs slowly compared to optimized and compiled routines like Arc GIS uses. Future work should include either porting essential parts of the code into C or using a C library wrapped in a </a:t>
            </a:r>
            <a:r>
              <a:rPr lang="en-US" sz="3200" dirty="0" err="1" smtClean="0"/>
              <a:t>mex</a:t>
            </a:r>
            <a:r>
              <a:rPr lang="en-US" sz="3200" dirty="0" smtClean="0"/>
              <a:t> function that can be called from </a:t>
            </a:r>
            <a:r>
              <a:rPr lang="en-US" sz="3200" dirty="0" err="1" smtClean="0"/>
              <a:t>Matlab</a:t>
            </a:r>
            <a:r>
              <a:rPr lang="en-US" sz="3200" dirty="0" smtClean="0"/>
              <a:t>.</a:t>
            </a:r>
            <a:endParaRPr lang="en-US" sz="3200" dirty="0"/>
          </a:p>
        </p:txBody>
      </p:sp>
      <p:sp>
        <p:nvSpPr>
          <p:cNvPr id="20" name="Rectangle 19"/>
          <p:cNvSpPr/>
          <p:nvPr/>
        </p:nvSpPr>
        <p:spPr>
          <a:xfrm>
            <a:off x="14084401" y="23715050"/>
            <a:ext cx="11916370" cy="4093428"/>
          </a:xfrm>
          <a:prstGeom prst="rect">
            <a:avLst/>
          </a:prstGeom>
        </p:spPr>
        <p:txBody>
          <a:bodyPr wrap="square">
            <a:spAutoFit/>
          </a:bodyPr>
          <a:lstStyle/>
          <a:p>
            <a:pPr lvl="0"/>
            <a:r>
              <a:rPr lang="en-US" sz="3600" b="1" dirty="0" smtClean="0">
                <a:solidFill>
                  <a:prstClr val="black"/>
                </a:solidFill>
              </a:rPr>
              <a:t>VARIOGRAMS</a:t>
            </a:r>
          </a:p>
          <a:p>
            <a:pPr lvl="0" algn="just"/>
            <a:r>
              <a:rPr lang="en-US" sz="3200" dirty="0" smtClean="0">
                <a:solidFill>
                  <a:prstClr val="black"/>
                </a:solidFill>
              </a:rPr>
              <a:t>Variograms </a:t>
            </a:r>
            <a:r>
              <a:rPr lang="en-US" sz="3200" dirty="0">
                <a:solidFill>
                  <a:prstClr val="black"/>
                </a:solidFill>
              </a:rPr>
              <a:t>are functions describing the degree of spatial dependence of a spatial random field or stochastic process. Doing this project we used many different variograms to interpolate the given data about different glaciers. In </a:t>
            </a:r>
            <a:r>
              <a:rPr lang="en-US" sz="3200" dirty="0" err="1" smtClean="0">
                <a:solidFill>
                  <a:prstClr val="black"/>
                </a:solidFill>
              </a:rPr>
              <a:t>Kriging</a:t>
            </a:r>
            <a:r>
              <a:rPr lang="en-US" sz="3200" dirty="0" smtClean="0">
                <a:solidFill>
                  <a:prstClr val="black"/>
                </a:solidFill>
              </a:rPr>
              <a:t> </a:t>
            </a:r>
            <a:r>
              <a:rPr lang="en-US" sz="3200" dirty="0">
                <a:solidFill>
                  <a:prstClr val="black"/>
                </a:solidFill>
              </a:rPr>
              <a:t>the </a:t>
            </a:r>
            <a:r>
              <a:rPr lang="en-US" sz="3200" dirty="0" err="1">
                <a:solidFill>
                  <a:prstClr val="black"/>
                </a:solidFill>
              </a:rPr>
              <a:t>Variograms</a:t>
            </a:r>
            <a:r>
              <a:rPr lang="en-US" sz="3200" dirty="0">
                <a:solidFill>
                  <a:prstClr val="black"/>
                </a:solidFill>
              </a:rPr>
              <a:t> </a:t>
            </a:r>
            <a:r>
              <a:rPr lang="en-US" sz="3200" dirty="0" smtClean="0">
                <a:solidFill>
                  <a:prstClr val="black"/>
                </a:solidFill>
              </a:rPr>
              <a:t>are the </a:t>
            </a:r>
            <a:r>
              <a:rPr lang="en-US" sz="3200" dirty="0">
                <a:solidFill>
                  <a:prstClr val="black"/>
                </a:solidFill>
              </a:rPr>
              <a:t>most important part of the code. Figuring out the different Variograms showed how the </a:t>
            </a:r>
            <a:r>
              <a:rPr lang="en-US" sz="3200" dirty="0" err="1" smtClean="0">
                <a:solidFill>
                  <a:prstClr val="black"/>
                </a:solidFill>
              </a:rPr>
              <a:t>Kriging</a:t>
            </a:r>
            <a:r>
              <a:rPr lang="en-US" sz="3200" dirty="0" smtClean="0">
                <a:solidFill>
                  <a:prstClr val="black"/>
                </a:solidFill>
              </a:rPr>
              <a:t> </a:t>
            </a:r>
            <a:r>
              <a:rPr lang="en-US" sz="3200" dirty="0">
                <a:solidFill>
                  <a:prstClr val="black"/>
                </a:solidFill>
              </a:rPr>
              <a:t>process worked.  There were four types of variograms that </a:t>
            </a:r>
            <a:r>
              <a:rPr lang="en-US" sz="3200" dirty="0" smtClean="0">
                <a:solidFill>
                  <a:prstClr val="black"/>
                </a:solidFill>
              </a:rPr>
              <a:t>were used.</a:t>
            </a:r>
            <a:endParaRPr lang="en-US" sz="3200" dirty="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2347</TotalTime>
  <Words>730</Words>
  <Application>Microsoft Office PowerPoint</Application>
  <PresentationFormat>Custom</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University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Zingre</dc:creator>
  <cp:lastModifiedBy>Maya Smith</cp:lastModifiedBy>
  <cp:revision>62</cp:revision>
  <dcterms:created xsi:type="dcterms:W3CDTF">2011-11-09T17:53:45Z</dcterms:created>
  <dcterms:modified xsi:type="dcterms:W3CDTF">2013-07-23T15:16:13Z</dcterms:modified>
</cp:coreProperties>
</file>