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089953" rtl="0" eaLnBrk="1" latinLnBrk="0" hangingPunct="1">
      <a:defRPr sz="8300" kern="1200">
        <a:solidFill>
          <a:schemeClr val="tx1"/>
        </a:solidFill>
        <a:latin typeface="+mn-lt"/>
        <a:ea typeface="+mn-ea"/>
        <a:cs typeface="+mn-cs"/>
      </a:defRPr>
    </a:lvl1pPr>
    <a:lvl2pPr marL="2089953" algn="l" defTabSz="2089953" rtl="0" eaLnBrk="1" latinLnBrk="0" hangingPunct="1">
      <a:defRPr sz="8300" kern="1200">
        <a:solidFill>
          <a:schemeClr val="tx1"/>
        </a:solidFill>
        <a:latin typeface="+mn-lt"/>
        <a:ea typeface="+mn-ea"/>
        <a:cs typeface="+mn-cs"/>
      </a:defRPr>
    </a:lvl2pPr>
    <a:lvl3pPr marL="4179905" algn="l" defTabSz="2089953" rtl="0" eaLnBrk="1" latinLnBrk="0" hangingPunct="1">
      <a:defRPr sz="8300" kern="1200">
        <a:solidFill>
          <a:schemeClr val="tx1"/>
        </a:solidFill>
        <a:latin typeface="+mn-lt"/>
        <a:ea typeface="+mn-ea"/>
        <a:cs typeface="+mn-cs"/>
      </a:defRPr>
    </a:lvl3pPr>
    <a:lvl4pPr marL="6269858" algn="l" defTabSz="2089953" rtl="0" eaLnBrk="1" latinLnBrk="0" hangingPunct="1">
      <a:defRPr sz="8300" kern="1200">
        <a:solidFill>
          <a:schemeClr val="tx1"/>
        </a:solidFill>
        <a:latin typeface="+mn-lt"/>
        <a:ea typeface="+mn-ea"/>
        <a:cs typeface="+mn-cs"/>
      </a:defRPr>
    </a:lvl4pPr>
    <a:lvl5pPr marL="8359811" algn="l" defTabSz="2089953" rtl="0" eaLnBrk="1" latinLnBrk="0" hangingPunct="1">
      <a:defRPr sz="8300" kern="1200">
        <a:solidFill>
          <a:schemeClr val="tx1"/>
        </a:solidFill>
        <a:latin typeface="+mn-lt"/>
        <a:ea typeface="+mn-ea"/>
        <a:cs typeface="+mn-cs"/>
      </a:defRPr>
    </a:lvl5pPr>
    <a:lvl6pPr marL="10449763" algn="l" defTabSz="2089953" rtl="0" eaLnBrk="1" latinLnBrk="0" hangingPunct="1">
      <a:defRPr sz="8300" kern="1200">
        <a:solidFill>
          <a:schemeClr val="tx1"/>
        </a:solidFill>
        <a:latin typeface="+mn-lt"/>
        <a:ea typeface="+mn-ea"/>
        <a:cs typeface="+mn-cs"/>
      </a:defRPr>
    </a:lvl6pPr>
    <a:lvl7pPr marL="12539716" algn="l" defTabSz="2089953" rtl="0" eaLnBrk="1" latinLnBrk="0" hangingPunct="1">
      <a:defRPr sz="8300" kern="1200">
        <a:solidFill>
          <a:schemeClr val="tx1"/>
        </a:solidFill>
        <a:latin typeface="+mn-lt"/>
        <a:ea typeface="+mn-ea"/>
        <a:cs typeface="+mn-cs"/>
      </a:defRPr>
    </a:lvl7pPr>
    <a:lvl8pPr marL="14629668" algn="l" defTabSz="2089953" rtl="0" eaLnBrk="1" latinLnBrk="0" hangingPunct="1">
      <a:defRPr sz="8300" kern="1200">
        <a:solidFill>
          <a:schemeClr val="tx1"/>
        </a:solidFill>
        <a:latin typeface="+mn-lt"/>
        <a:ea typeface="+mn-ea"/>
        <a:cs typeface="+mn-cs"/>
      </a:defRPr>
    </a:lvl8pPr>
    <a:lvl9pPr marL="16719621" algn="l" defTabSz="2089953" rtl="0" eaLnBrk="1" latinLnBrk="0" hangingPunct="1">
      <a:defRPr sz="8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294" autoAdjust="0"/>
    <p:restoredTop sz="94660"/>
  </p:normalViewPr>
  <p:slideViewPr>
    <p:cSldViewPr snapToGrid="0" snapToObjects="1">
      <p:cViewPr varScale="1">
        <p:scale>
          <a:sx n="22" d="100"/>
          <a:sy n="22" d="100"/>
        </p:scale>
        <p:origin x="1830" y="11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0"/>
          </a:xfrm>
          <a:prstGeom prst="rect">
            <a:avLst/>
          </a:prstGeom>
        </p:spPr>
        <p:txBody>
          <a:bodyPr lIns="130622" tIns="65311" rIns="130622" bIns="65311"/>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a:prstGeom prst="rect">
            <a:avLst/>
          </a:prstGeom>
        </p:spPr>
        <p:txBody>
          <a:bodyPr lIns="130622" tIns="65311" rIns="130622" bIns="65311"/>
          <a:lstStyle>
            <a:lvl1pPr marL="0" indent="0" algn="ctr">
              <a:buNone/>
              <a:defRPr>
                <a:solidFill>
                  <a:schemeClr val="tx1">
                    <a:tint val="75000"/>
                  </a:schemeClr>
                </a:solidFill>
              </a:defRPr>
            </a:lvl1pPr>
            <a:lvl2pPr marL="2089953" indent="0" algn="ctr">
              <a:buNone/>
              <a:defRPr>
                <a:solidFill>
                  <a:schemeClr val="tx1">
                    <a:tint val="75000"/>
                  </a:schemeClr>
                </a:solidFill>
              </a:defRPr>
            </a:lvl2pPr>
            <a:lvl3pPr marL="4179905" indent="0" algn="ctr">
              <a:buNone/>
              <a:defRPr>
                <a:solidFill>
                  <a:schemeClr val="tx1">
                    <a:tint val="75000"/>
                  </a:schemeClr>
                </a:solidFill>
              </a:defRPr>
            </a:lvl3pPr>
            <a:lvl4pPr marL="6269858" indent="0" algn="ctr">
              <a:buNone/>
              <a:defRPr>
                <a:solidFill>
                  <a:schemeClr val="tx1">
                    <a:tint val="75000"/>
                  </a:schemeClr>
                </a:solidFill>
              </a:defRPr>
            </a:lvl4pPr>
            <a:lvl5pPr marL="8359811" indent="0" algn="ctr">
              <a:buNone/>
              <a:defRPr>
                <a:solidFill>
                  <a:schemeClr val="tx1">
                    <a:tint val="75000"/>
                  </a:schemeClr>
                </a:solidFill>
              </a:defRPr>
            </a:lvl5pPr>
            <a:lvl6pPr marL="10449763" indent="0" algn="ctr">
              <a:buNone/>
              <a:defRPr>
                <a:solidFill>
                  <a:schemeClr val="tx1">
                    <a:tint val="75000"/>
                  </a:schemeClr>
                </a:solidFill>
              </a:defRPr>
            </a:lvl6pPr>
            <a:lvl7pPr marL="12539716" indent="0" algn="ctr">
              <a:buNone/>
              <a:defRPr>
                <a:solidFill>
                  <a:schemeClr val="tx1">
                    <a:tint val="75000"/>
                  </a:schemeClr>
                </a:solidFill>
              </a:defRPr>
            </a:lvl7pPr>
            <a:lvl8pPr marL="14629668" indent="0" algn="ctr">
              <a:buNone/>
              <a:defRPr>
                <a:solidFill>
                  <a:schemeClr val="tx1">
                    <a:tint val="75000"/>
                  </a:schemeClr>
                </a:solidFill>
              </a:defRPr>
            </a:lvl8pPr>
            <a:lvl9pPr marL="167196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7/22/2014</a:t>
            </a:fld>
            <a:endParaRPr lang="en-US" dirty="0"/>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7680961"/>
            <a:ext cx="39502080" cy="21724623"/>
          </a:xfrm>
          <a:prstGeom prst="rect">
            <a:avLst/>
          </a:prstGeom>
        </p:spPr>
        <p:txBody>
          <a:bodyPr vert="eaVert"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7/22/2014</a:t>
            </a:fld>
            <a:endParaRPr lang="en-US" dirty="0"/>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a:prstGeom prst="rect">
            <a:avLst/>
          </a:prstGeom>
        </p:spPr>
        <p:txBody>
          <a:bodyPr vert="eaVert" lIns="130622" tIns="65311" rIns="130622" bIns="65311"/>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a:prstGeom prst="rect">
            <a:avLst/>
          </a:prstGeom>
        </p:spPr>
        <p:txBody>
          <a:bodyPr vert="eaVert"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7/22/2014</a:t>
            </a:fld>
            <a:endParaRPr lang="en-US" dirty="0"/>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Content Placeholder 2"/>
          <p:cNvSpPr>
            <a:spLocks noGrp="1"/>
          </p:cNvSpPr>
          <p:nvPr>
            <p:ph idx="1"/>
          </p:nvPr>
        </p:nvSpPr>
        <p:spPr>
          <a:xfrm>
            <a:off x="2194560" y="7680961"/>
            <a:ext cx="39502080" cy="21724623"/>
          </a:xfrm>
          <a:prstGeom prst="rect">
            <a:avLst/>
          </a:prstGeom>
        </p:spPr>
        <p:txBody>
          <a:bodyPr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7/22/2014</a:t>
            </a:fld>
            <a:endParaRPr lang="en-US" dirty="0"/>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a:prstGeom prst="rect">
            <a:avLst/>
          </a:prstGeom>
        </p:spPr>
        <p:txBody>
          <a:bodyPr lIns="130622" tIns="65311" rIns="130622" bIns="65311"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6"/>
            <a:ext cx="37307520" cy="7200897"/>
          </a:xfrm>
          <a:prstGeom prst="rect">
            <a:avLst/>
          </a:prstGeom>
        </p:spPr>
        <p:txBody>
          <a:bodyPr lIns="130622" tIns="65311" rIns="130622" bIns="65311" anchor="b"/>
          <a:lstStyle>
            <a:lvl1pPr marL="0" indent="0">
              <a:buNone/>
              <a:defRPr sz="9100">
                <a:solidFill>
                  <a:schemeClr val="tx1">
                    <a:tint val="75000"/>
                  </a:schemeClr>
                </a:solidFill>
              </a:defRPr>
            </a:lvl1pPr>
            <a:lvl2pPr marL="2089953" indent="0">
              <a:buNone/>
              <a:defRPr sz="8300">
                <a:solidFill>
                  <a:schemeClr val="tx1">
                    <a:tint val="75000"/>
                  </a:schemeClr>
                </a:solidFill>
              </a:defRPr>
            </a:lvl2pPr>
            <a:lvl3pPr marL="4179905" indent="0">
              <a:buNone/>
              <a:defRPr sz="7300">
                <a:solidFill>
                  <a:schemeClr val="tx1">
                    <a:tint val="75000"/>
                  </a:schemeClr>
                </a:solidFill>
              </a:defRPr>
            </a:lvl3pPr>
            <a:lvl4pPr marL="6269858" indent="0">
              <a:buNone/>
              <a:defRPr sz="6400">
                <a:solidFill>
                  <a:schemeClr val="tx1">
                    <a:tint val="75000"/>
                  </a:schemeClr>
                </a:solidFill>
              </a:defRPr>
            </a:lvl4pPr>
            <a:lvl5pPr marL="8359811" indent="0">
              <a:buNone/>
              <a:defRPr sz="6400">
                <a:solidFill>
                  <a:schemeClr val="tx1">
                    <a:tint val="75000"/>
                  </a:schemeClr>
                </a:solidFill>
              </a:defRPr>
            </a:lvl5pPr>
            <a:lvl6pPr marL="10449763" indent="0">
              <a:buNone/>
              <a:defRPr sz="6400">
                <a:solidFill>
                  <a:schemeClr val="tx1">
                    <a:tint val="75000"/>
                  </a:schemeClr>
                </a:solidFill>
              </a:defRPr>
            </a:lvl6pPr>
            <a:lvl7pPr marL="12539716" indent="0">
              <a:buNone/>
              <a:defRPr sz="6400">
                <a:solidFill>
                  <a:schemeClr val="tx1">
                    <a:tint val="75000"/>
                  </a:schemeClr>
                </a:solidFill>
              </a:defRPr>
            </a:lvl7pPr>
            <a:lvl8pPr marL="14629668" indent="0">
              <a:buNone/>
              <a:defRPr sz="6400">
                <a:solidFill>
                  <a:schemeClr val="tx1">
                    <a:tint val="75000"/>
                  </a:schemeClr>
                </a:solidFill>
              </a:defRPr>
            </a:lvl8pPr>
            <a:lvl9pPr marL="16719621"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7/22/2014</a:t>
            </a:fld>
            <a:endParaRPr lang="en-US" dirty="0"/>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Content Placeholder 2"/>
          <p:cNvSpPr>
            <a:spLocks noGrp="1"/>
          </p:cNvSpPr>
          <p:nvPr>
            <p:ph sz="half" idx="1"/>
          </p:nvPr>
        </p:nvSpPr>
        <p:spPr>
          <a:xfrm>
            <a:off x="2194560" y="7680961"/>
            <a:ext cx="19385280" cy="21724623"/>
          </a:xfrm>
          <a:prstGeom prst="rect">
            <a:avLst/>
          </a:prstGeom>
        </p:spPr>
        <p:txBody>
          <a:bodyPr lIns="130622" tIns="65311" rIns="130622" bIns="65311"/>
          <a:lstStyle>
            <a:lvl1pPr>
              <a:defRPr sz="129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1"/>
            <a:ext cx="19385280" cy="21724623"/>
          </a:xfrm>
          <a:prstGeom prst="rect">
            <a:avLst/>
          </a:prstGeom>
        </p:spPr>
        <p:txBody>
          <a:bodyPr lIns="130622" tIns="65311" rIns="130622" bIns="65311"/>
          <a:lstStyle>
            <a:lvl1pPr>
              <a:defRPr sz="129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7/22/2014</a:t>
            </a:fld>
            <a:endParaRPr lang="en-US" dirty="0"/>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4"/>
            <a:ext cx="19392903" cy="3070857"/>
          </a:xfrm>
          <a:prstGeom prst="rect">
            <a:avLst/>
          </a:prstGeom>
        </p:spPr>
        <p:txBody>
          <a:bodyPr lIns="130622" tIns="65311" rIns="130622" bIns="65311" anchor="b"/>
          <a:lstStyle>
            <a:lvl1pPr marL="0" indent="0">
              <a:buNone/>
              <a:defRPr sz="11000" b="1"/>
            </a:lvl1pPr>
            <a:lvl2pPr marL="2089953" indent="0">
              <a:buNone/>
              <a:defRPr sz="9100" b="1"/>
            </a:lvl2pPr>
            <a:lvl3pPr marL="4179905" indent="0">
              <a:buNone/>
              <a:defRPr sz="8300" b="1"/>
            </a:lvl3pPr>
            <a:lvl4pPr marL="6269858" indent="0">
              <a:buNone/>
              <a:defRPr sz="7300" b="1"/>
            </a:lvl4pPr>
            <a:lvl5pPr marL="8359811" indent="0">
              <a:buNone/>
              <a:defRPr sz="7300" b="1"/>
            </a:lvl5pPr>
            <a:lvl6pPr marL="10449763" indent="0">
              <a:buNone/>
              <a:defRPr sz="7300" b="1"/>
            </a:lvl6pPr>
            <a:lvl7pPr marL="12539716" indent="0">
              <a:buNone/>
              <a:defRPr sz="7300" b="1"/>
            </a:lvl7pPr>
            <a:lvl8pPr marL="14629668" indent="0">
              <a:buNone/>
              <a:defRPr sz="7300" b="1"/>
            </a:lvl8pPr>
            <a:lvl9pPr marL="16719621"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3" cy="18966183"/>
          </a:xfrm>
          <a:prstGeom prst="rect">
            <a:avLst/>
          </a:prstGeom>
        </p:spPr>
        <p:txBody>
          <a:bodyPr lIns="130622" tIns="65311" rIns="130622" bIns="65311"/>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4"/>
            <a:ext cx="19400520" cy="3070857"/>
          </a:xfrm>
          <a:prstGeom prst="rect">
            <a:avLst/>
          </a:prstGeom>
        </p:spPr>
        <p:txBody>
          <a:bodyPr lIns="130622" tIns="65311" rIns="130622" bIns="65311" anchor="b"/>
          <a:lstStyle>
            <a:lvl1pPr marL="0" indent="0">
              <a:buNone/>
              <a:defRPr sz="11000" b="1"/>
            </a:lvl1pPr>
            <a:lvl2pPr marL="2089953" indent="0">
              <a:buNone/>
              <a:defRPr sz="9100" b="1"/>
            </a:lvl2pPr>
            <a:lvl3pPr marL="4179905" indent="0">
              <a:buNone/>
              <a:defRPr sz="8300" b="1"/>
            </a:lvl3pPr>
            <a:lvl4pPr marL="6269858" indent="0">
              <a:buNone/>
              <a:defRPr sz="7300" b="1"/>
            </a:lvl4pPr>
            <a:lvl5pPr marL="8359811" indent="0">
              <a:buNone/>
              <a:defRPr sz="7300" b="1"/>
            </a:lvl5pPr>
            <a:lvl6pPr marL="10449763" indent="0">
              <a:buNone/>
              <a:defRPr sz="7300" b="1"/>
            </a:lvl6pPr>
            <a:lvl7pPr marL="12539716" indent="0">
              <a:buNone/>
              <a:defRPr sz="7300" b="1"/>
            </a:lvl7pPr>
            <a:lvl8pPr marL="14629668" indent="0">
              <a:buNone/>
              <a:defRPr sz="7300" b="1"/>
            </a:lvl8pPr>
            <a:lvl9pPr marL="16719621"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2296123" y="10439401"/>
            <a:ext cx="19400520" cy="18966183"/>
          </a:xfrm>
          <a:prstGeom prst="rect">
            <a:avLst/>
          </a:prstGeom>
        </p:spPr>
        <p:txBody>
          <a:bodyPr lIns="130622" tIns="65311" rIns="130622" bIns="65311"/>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7/22/2014</a:t>
            </a:fld>
            <a:endParaRPr lang="en-US" dirty="0"/>
          </a:p>
        </p:txBody>
      </p:sp>
      <p:sp>
        <p:nvSpPr>
          <p:cNvPr id="8" name="Footer Placeholder 7"/>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9" name="Slide Number Placeholder 8"/>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Date Placeholder 2"/>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7/22/2014</a:t>
            </a:fld>
            <a:endParaRPr lang="en-US" dirty="0"/>
          </a:p>
        </p:txBody>
      </p:sp>
      <p:sp>
        <p:nvSpPr>
          <p:cNvPr id="4" name="Footer Placeholder 3"/>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5" name="Slide Number Placeholder 4"/>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a:prstGeom prst="rect">
            <a:avLst/>
          </a:prstGeom>
        </p:spPr>
        <p:txBody>
          <a:bodyPr lIns="130622" tIns="65311" rIns="130622" bIns="65311"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3"/>
          </a:xfrm>
          <a:prstGeom prst="rect">
            <a:avLst/>
          </a:prstGeom>
        </p:spPr>
        <p:txBody>
          <a:bodyPr lIns="130622" tIns="65311" rIns="130622" bIns="65311"/>
          <a:lstStyle>
            <a:lvl1pPr>
              <a:defRPr sz="14600"/>
            </a:lvl1pPr>
            <a:lvl2pPr>
              <a:defRPr sz="129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2"/>
            <a:ext cx="14439903" cy="22517103"/>
          </a:xfrm>
          <a:prstGeom prst="rect">
            <a:avLst/>
          </a:prstGeom>
        </p:spPr>
        <p:txBody>
          <a:bodyPr lIns="130622" tIns="65311" rIns="130622" bIns="65311"/>
          <a:lstStyle>
            <a:lvl1pPr marL="0" indent="0">
              <a:buNone/>
              <a:defRPr sz="6400"/>
            </a:lvl1pPr>
            <a:lvl2pPr marL="2089953" indent="0">
              <a:buNone/>
              <a:defRPr sz="5400"/>
            </a:lvl2pPr>
            <a:lvl3pPr marL="4179905" indent="0">
              <a:buNone/>
              <a:defRPr sz="4600"/>
            </a:lvl3pPr>
            <a:lvl4pPr marL="6269858" indent="0">
              <a:buNone/>
              <a:defRPr sz="4100"/>
            </a:lvl4pPr>
            <a:lvl5pPr marL="8359811" indent="0">
              <a:buNone/>
              <a:defRPr sz="4100"/>
            </a:lvl5pPr>
            <a:lvl6pPr marL="10449763" indent="0">
              <a:buNone/>
              <a:defRPr sz="4100"/>
            </a:lvl6pPr>
            <a:lvl7pPr marL="12539716" indent="0">
              <a:buNone/>
              <a:defRPr sz="4100"/>
            </a:lvl7pPr>
            <a:lvl8pPr marL="14629668" indent="0">
              <a:buNone/>
              <a:defRPr sz="4100"/>
            </a:lvl8pPr>
            <a:lvl9pPr marL="16719621" indent="0">
              <a:buNone/>
              <a:defRPr sz="4100"/>
            </a:lvl9pPr>
          </a:lstStyle>
          <a:p>
            <a:pPr lvl="0"/>
            <a:r>
              <a:rPr lang="en-US" smtClean="0"/>
              <a:t>Click to edit Master text styles</a:t>
            </a:r>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7/22/2014</a:t>
            </a:fld>
            <a:endParaRPr lang="en-US" dirty="0"/>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a:prstGeom prst="rect">
            <a:avLst/>
          </a:prstGeom>
        </p:spPr>
        <p:txBody>
          <a:bodyPr lIns="130622" tIns="65311" rIns="130622" bIns="65311"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a:prstGeom prst="rect">
            <a:avLst/>
          </a:prstGeom>
        </p:spPr>
        <p:txBody>
          <a:bodyPr lIns="130622" tIns="65311" rIns="130622" bIns="65311"/>
          <a:lstStyle>
            <a:lvl1pPr marL="0" indent="0">
              <a:buNone/>
              <a:defRPr sz="14600"/>
            </a:lvl1pPr>
            <a:lvl2pPr marL="2089953" indent="0">
              <a:buNone/>
              <a:defRPr sz="12900"/>
            </a:lvl2pPr>
            <a:lvl3pPr marL="4179905" indent="0">
              <a:buNone/>
              <a:defRPr sz="11000"/>
            </a:lvl3pPr>
            <a:lvl4pPr marL="6269858" indent="0">
              <a:buNone/>
              <a:defRPr sz="9100"/>
            </a:lvl4pPr>
            <a:lvl5pPr marL="8359811" indent="0">
              <a:buNone/>
              <a:defRPr sz="9100"/>
            </a:lvl5pPr>
            <a:lvl6pPr marL="10449763" indent="0">
              <a:buNone/>
              <a:defRPr sz="9100"/>
            </a:lvl6pPr>
            <a:lvl7pPr marL="12539716" indent="0">
              <a:buNone/>
              <a:defRPr sz="9100"/>
            </a:lvl7pPr>
            <a:lvl8pPr marL="14629668" indent="0">
              <a:buNone/>
              <a:defRPr sz="9100"/>
            </a:lvl8pPr>
            <a:lvl9pPr marL="16719621" indent="0">
              <a:buNone/>
              <a:defRPr sz="9100"/>
            </a:lvl9pPr>
          </a:lstStyle>
          <a:p>
            <a:endParaRPr lang="en-US" dirty="0"/>
          </a:p>
        </p:txBody>
      </p:sp>
      <p:sp>
        <p:nvSpPr>
          <p:cNvPr id="4" name="Text Placeholder 3"/>
          <p:cNvSpPr>
            <a:spLocks noGrp="1"/>
          </p:cNvSpPr>
          <p:nvPr>
            <p:ph type="body" sz="half" idx="2"/>
          </p:nvPr>
        </p:nvSpPr>
        <p:spPr>
          <a:xfrm>
            <a:off x="8602983" y="25763224"/>
            <a:ext cx="26334720" cy="3863337"/>
          </a:xfrm>
          <a:prstGeom prst="rect">
            <a:avLst/>
          </a:prstGeom>
        </p:spPr>
        <p:txBody>
          <a:bodyPr lIns="130622" tIns="65311" rIns="130622" bIns="65311"/>
          <a:lstStyle>
            <a:lvl1pPr marL="0" indent="0">
              <a:buNone/>
              <a:defRPr sz="6400"/>
            </a:lvl1pPr>
            <a:lvl2pPr marL="2089953" indent="0">
              <a:buNone/>
              <a:defRPr sz="5400"/>
            </a:lvl2pPr>
            <a:lvl3pPr marL="4179905" indent="0">
              <a:buNone/>
              <a:defRPr sz="4600"/>
            </a:lvl3pPr>
            <a:lvl4pPr marL="6269858" indent="0">
              <a:buNone/>
              <a:defRPr sz="4100"/>
            </a:lvl4pPr>
            <a:lvl5pPr marL="8359811" indent="0">
              <a:buNone/>
              <a:defRPr sz="4100"/>
            </a:lvl5pPr>
            <a:lvl6pPr marL="10449763" indent="0">
              <a:buNone/>
              <a:defRPr sz="4100"/>
            </a:lvl6pPr>
            <a:lvl7pPr marL="12539716" indent="0">
              <a:buNone/>
              <a:defRPr sz="4100"/>
            </a:lvl7pPr>
            <a:lvl8pPr marL="14629668" indent="0">
              <a:buNone/>
              <a:defRPr sz="4100"/>
            </a:lvl8pPr>
            <a:lvl9pPr marL="16719621" indent="0">
              <a:buNone/>
              <a:defRPr sz="4100"/>
            </a:lvl9pPr>
          </a:lstStyle>
          <a:p>
            <a:pPr lvl="0"/>
            <a:r>
              <a:rPr lang="en-US" smtClean="0"/>
              <a:t>Click to edit Master text styles</a:t>
            </a:r>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7/22/2014</a:t>
            </a:fld>
            <a:endParaRPr lang="en-US" dirty="0"/>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2011_AcademicPoster_Template_48x36.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0" y="0"/>
            <a:ext cx="43891200" cy="32918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9953" rtl="0" eaLnBrk="1" latinLnBrk="0" hangingPunct="1">
        <a:spcBef>
          <a:spcPct val="0"/>
        </a:spcBef>
        <a:buNone/>
        <a:defRPr sz="20100" kern="1200">
          <a:solidFill>
            <a:schemeClr val="tx1"/>
          </a:solidFill>
          <a:latin typeface="+mj-lt"/>
          <a:ea typeface="+mj-ea"/>
          <a:cs typeface="+mj-cs"/>
        </a:defRPr>
      </a:lvl1pPr>
    </p:titleStyle>
    <p:bodyStyle>
      <a:lvl1pPr marL="1567464" indent="-1567464" algn="l" defTabSz="2089953" rtl="0" eaLnBrk="1" latinLnBrk="0" hangingPunct="1">
        <a:spcBef>
          <a:spcPct val="20000"/>
        </a:spcBef>
        <a:buFont typeface="Arial"/>
        <a:buChar char="•"/>
        <a:defRPr sz="14600" kern="1200">
          <a:solidFill>
            <a:schemeClr val="tx1"/>
          </a:solidFill>
          <a:latin typeface="+mn-lt"/>
          <a:ea typeface="+mn-ea"/>
          <a:cs typeface="+mn-cs"/>
        </a:defRPr>
      </a:lvl1pPr>
      <a:lvl2pPr marL="3396173" indent="-1306220" algn="l" defTabSz="2089953" rtl="0" eaLnBrk="1" latinLnBrk="0" hangingPunct="1">
        <a:spcBef>
          <a:spcPct val="20000"/>
        </a:spcBef>
        <a:buFont typeface="Arial"/>
        <a:buChar char="–"/>
        <a:defRPr sz="12900" kern="1200">
          <a:solidFill>
            <a:schemeClr val="tx1"/>
          </a:solidFill>
          <a:latin typeface="+mn-lt"/>
          <a:ea typeface="+mn-ea"/>
          <a:cs typeface="+mn-cs"/>
        </a:defRPr>
      </a:lvl2pPr>
      <a:lvl3pPr marL="5224882" indent="-1044976" algn="l" defTabSz="2089953" rtl="0" eaLnBrk="1" latinLnBrk="0" hangingPunct="1">
        <a:spcBef>
          <a:spcPct val="20000"/>
        </a:spcBef>
        <a:buFont typeface="Arial"/>
        <a:buChar char="•"/>
        <a:defRPr sz="11000" kern="1200">
          <a:solidFill>
            <a:schemeClr val="tx1"/>
          </a:solidFill>
          <a:latin typeface="+mn-lt"/>
          <a:ea typeface="+mn-ea"/>
          <a:cs typeface="+mn-cs"/>
        </a:defRPr>
      </a:lvl3pPr>
      <a:lvl4pPr marL="7314834" indent="-1044976" algn="l" defTabSz="2089953" rtl="0" eaLnBrk="1" latinLnBrk="0" hangingPunct="1">
        <a:spcBef>
          <a:spcPct val="20000"/>
        </a:spcBef>
        <a:buFont typeface="Arial"/>
        <a:buChar char="–"/>
        <a:defRPr sz="9100" kern="1200">
          <a:solidFill>
            <a:schemeClr val="tx1"/>
          </a:solidFill>
          <a:latin typeface="+mn-lt"/>
          <a:ea typeface="+mn-ea"/>
          <a:cs typeface="+mn-cs"/>
        </a:defRPr>
      </a:lvl4pPr>
      <a:lvl5pPr marL="9404787" indent="-1044976" algn="l" defTabSz="2089953" rtl="0" eaLnBrk="1" latinLnBrk="0" hangingPunct="1">
        <a:spcBef>
          <a:spcPct val="20000"/>
        </a:spcBef>
        <a:buFont typeface="Arial"/>
        <a:buChar char="»"/>
        <a:defRPr sz="9100" kern="1200">
          <a:solidFill>
            <a:schemeClr val="tx1"/>
          </a:solidFill>
          <a:latin typeface="+mn-lt"/>
          <a:ea typeface="+mn-ea"/>
          <a:cs typeface="+mn-cs"/>
        </a:defRPr>
      </a:lvl5pPr>
      <a:lvl6pPr marL="11494740" indent="-1044976" algn="l" defTabSz="2089953" rtl="0" eaLnBrk="1" latinLnBrk="0" hangingPunct="1">
        <a:spcBef>
          <a:spcPct val="20000"/>
        </a:spcBef>
        <a:buFont typeface="Arial"/>
        <a:buChar char="•"/>
        <a:defRPr sz="9100" kern="1200">
          <a:solidFill>
            <a:schemeClr val="tx1"/>
          </a:solidFill>
          <a:latin typeface="+mn-lt"/>
          <a:ea typeface="+mn-ea"/>
          <a:cs typeface="+mn-cs"/>
        </a:defRPr>
      </a:lvl6pPr>
      <a:lvl7pPr marL="13584692" indent="-1044976" algn="l" defTabSz="2089953" rtl="0" eaLnBrk="1" latinLnBrk="0" hangingPunct="1">
        <a:spcBef>
          <a:spcPct val="20000"/>
        </a:spcBef>
        <a:buFont typeface="Arial"/>
        <a:buChar char="•"/>
        <a:defRPr sz="9100" kern="1200">
          <a:solidFill>
            <a:schemeClr val="tx1"/>
          </a:solidFill>
          <a:latin typeface="+mn-lt"/>
          <a:ea typeface="+mn-ea"/>
          <a:cs typeface="+mn-cs"/>
        </a:defRPr>
      </a:lvl7pPr>
      <a:lvl8pPr marL="15674645" indent="-1044976" algn="l" defTabSz="2089953" rtl="0" eaLnBrk="1" latinLnBrk="0" hangingPunct="1">
        <a:spcBef>
          <a:spcPct val="20000"/>
        </a:spcBef>
        <a:buFont typeface="Arial"/>
        <a:buChar char="•"/>
        <a:defRPr sz="9100" kern="1200">
          <a:solidFill>
            <a:schemeClr val="tx1"/>
          </a:solidFill>
          <a:latin typeface="+mn-lt"/>
          <a:ea typeface="+mn-ea"/>
          <a:cs typeface="+mn-cs"/>
        </a:defRPr>
      </a:lvl8pPr>
      <a:lvl9pPr marL="17764597" indent="-1044976" algn="l" defTabSz="2089953"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9953" rtl="0" eaLnBrk="1" latinLnBrk="0" hangingPunct="1">
        <a:defRPr sz="8300" kern="1200">
          <a:solidFill>
            <a:schemeClr val="tx1"/>
          </a:solidFill>
          <a:latin typeface="+mn-lt"/>
          <a:ea typeface="+mn-ea"/>
          <a:cs typeface="+mn-cs"/>
        </a:defRPr>
      </a:lvl1pPr>
      <a:lvl2pPr marL="2089953" algn="l" defTabSz="2089953" rtl="0" eaLnBrk="1" latinLnBrk="0" hangingPunct="1">
        <a:defRPr sz="8300" kern="1200">
          <a:solidFill>
            <a:schemeClr val="tx1"/>
          </a:solidFill>
          <a:latin typeface="+mn-lt"/>
          <a:ea typeface="+mn-ea"/>
          <a:cs typeface="+mn-cs"/>
        </a:defRPr>
      </a:lvl2pPr>
      <a:lvl3pPr marL="4179905" algn="l" defTabSz="2089953" rtl="0" eaLnBrk="1" latinLnBrk="0" hangingPunct="1">
        <a:defRPr sz="8300" kern="1200">
          <a:solidFill>
            <a:schemeClr val="tx1"/>
          </a:solidFill>
          <a:latin typeface="+mn-lt"/>
          <a:ea typeface="+mn-ea"/>
          <a:cs typeface="+mn-cs"/>
        </a:defRPr>
      </a:lvl3pPr>
      <a:lvl4pPr marL="6269858" algn="l" defTabSz="2089953" rtl="0" eaLnBrk="1" latinLnBrk="0" hangingPunct="1">
        <a:defRPr sz="8300" kern="1200">
          <a:solidFill>
            <a:schemeClr val="tx1"/>
          </a:solidFill>
          <a:latin typeface="+mn-lt"/>
          <a:ea typeface="+mn-ea"/>
          <a:cs typeface="+mn-cs"/>
        </a:defRPr>
      </a:lvl4pPr>
      <a:lvl5pPr marL="8359811" algn="l" defTabSz="2089953" rtl="0" eaLnBrk="1" latinLnBrk="0" hangingPunct="1">
        <a:defRPr sz="8300" kern="1200">
          <a:solidFill>
            <a:schemeClr val="tx1"/>
          </a:solidFill>
          <a:latin typeface="+mn-lt"/>
          <a:ea typeface="+mn-ea"/>
          <a:cs typeface="+mn-cs"/>
        </a:defRPr>
      </a:lvl5pPr>
      <a:lvl6pPr marL="10449763" algn="l" defTabSz="2089953" rtl="0" eaLnBrk="1" latinLnBrk="0" hangingPunct="1">
        <a:defRPr sz="8300" kern="1200">
          <a:solidFill>
            <a:schemeClr val="tx1"/>
          </a:solidFill>
          <a:latin typeface="+mn-lt"/>
          <a:ea typeface="+mn-ea"/>
          <a:cs typeface="+mn-cs"/>
        </a:defRPr>
      </a:lvl6pPr>
      <a:lvl7pPr marL="12539716" algn="l" defTabSz="2089953" rtl="0" eaLnBrk="1" latinLnBrk="0" hangingPunct="1">
        <a:defRPr sz="8300" kern="1200">
          <a:solidFill>
            <a:schemeClr val="tx1"/>
          </a:solidFill>
          <a:latin typeface="+mn-lt"/>
          <a:ea typeface="+mn-ea"/>
          <a:cs typeface="+mn-cs"/>
        </a:defRPr>
      </a:lvl7pPr>
      <a:lvl8pPr marL="14629668" algn="l" defTabSz="2089953" rtl="0" eaLnBrk="1" latinLnBrk="0" hangingPunct="1">
        <a:defRPr sz="8300" kern="1200">
          <a:solidFill>
            <a:schemeClr val="tx1"/>
          </a:solidFill>
          <a:latin typeface="+mn-lt"/>
          <a:ea typeface="+mn-ea"/>
          <a:cs typeface="+mn-cs"/>
        </a:defRPr>
      </a:lvl8pPr>
      <a:lvl9pPr marL="16719621" algn="l" defTabSz="2089953"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3054"/>
            <a:ext cx="43891200" cy="1277273"/>
          </a:xfrm>
          <a:prstGeom prst="rect">
            <a:avLst/>
          </a:prstGeom>
          <a:gradFill flip="none" rotWithShape="1">
            <a:gsLst>
              <a:gs pos="0">
                <a:srgbClr val="0078A0">
                  <a:tint val="66000"/>
                  <a:satMod val="160000"/>
                </a:srgbClr>
              </a:gs>
              <a:gs pos="50000">
                <a:srgbClr val="0078A0">
                  <a:tint val="44500"/>
                  <a:satMod val="160000"/>
                </a:srgbClr>
              </a:gs>
              <a:gs pos="100000">
                <a:srgbClr val="0078A0">
                  <a:tint val="23500"/>
                  <a:satMod val="160000"/>
                </a:srgbClr>
              </a:gs>
            </a:gsLst>
            <a:path path="circle">
              <a:fillToRect l="50000" t="50000" r="50000" b="50000"/>
            </a:path>
            <a:tileRect/>
          </a:gradFill>
        </p:spPr>
        <p:txBody>
          <a:bodyPr wrap="square">
            <a:spAutoFit/>
          </a:bodyPr>
          <a:lstStyle/>
          <a:p>
            <a:pPr algn="ctr"/>
            <a:r>
              <a:rPr lang="en-US" sz="7700" b="1" dirty="0">
                <a:latin typeface="+mj-lt"/>
                <a:cs typeface="Times New Roman" panose="02020603050405020304" pitchFamily="18" charset="0"/>
              </a:rPr>
              <a:t>Using a MATLAB/Photoshop Interface to Enhance Image Processing in the Interpretation of </a:t>
            </a:r>
            <a:r>
              <a:rPr lang="en-US" sz="7700" b="1" dirty="0" smtClean="0">
                <a:latin typeface="+mj-lt"/>
                <a:cs typeface="Times New Roman" panose="02020603050405020304" pitchFamily="18" charset="0"/>
              </a:rPr>
              <a:t>Radar Imagery</a:t>
            </a:r>
            <a:endParaRPr lang="en-US" sz="7700" b="1" dirty="0">
              <a:latin typeface="+mj-lt"/>
              <a:cs typeface="Times New Roman" panose="02020603050405020304" pitchFamily="18" charset="0"/>
            </a:endParaRPr>
          </a:p>
        </p:txBody>
      </p:sp>
      <p:sp>
        <p:nvSpPr>
          <p:cNvPr id="3" name="Rectangle 2"/>
          <p:cNvSpPr/>
          <p:nvPr/>
        </p:nvSpPr>
        <p:spPr>
          <a:xfrm>
            <a:off x="545553" y="6138337"/>
            <a:ext cx="13337281" cy="7417415"/>
          </a:xfrm>
          <a:prstGeom prst="rect">
            <a:avLst/>
          </a:prstGeom>
        </p:spPr>
        <p:txBody>
          <a:bodyPr wrap="square">
            <a:spAutoFit/>
          </a:bodyPr>
          <a:lstStyle/>
          <a:p>
            <a:r>
              <a:rPr lang="en-US" sz="2800" dirty="0"/>
              <a:t>The Center for Remote Sensing of Ice Sheets (CReSIS) has developed many radars that operate over the frequency range from 140 to 230 MHz with multiple receivers developed for airborne sounding, and imaging of ice sheets. Understanding the echogram data depends on knowing the process of how radar waves interact with natural surfaces. </a:t>
            </a:r>
            <a:r>
              <a:rPr lang="en-US" sz="2800" dirty="0" smtClean="0"/>
              <a:t>The </a:t>
            </a:r>
            <a:r>
              <a:rPr lang="en-US" sz="2800" dirty="0"/>
              <a:t>purpose of this project was to use the Bas Relief filter for image processing in order to improve the interpretation of radar imagery. The filter, Bas Relief, </a:t>
            </a:r>
            <a:r>
              <a:rPr lang="en-US" sz="2800" dirty="0" smtClean="0"/>
              <a:t>is named after a </a:t>
            </a:r>
            <a:r>
              <a:rPr lang="en-US" sz="2800" dirty="0"/>
              <a:t>sculpture technique in which figures or other design elements were just barely more prominent than the overall background. The University of Kansas CReSIS office heavily relies on the use of MATLAB along with Photoshop to perform several tasks. MATLAB is a high-level programming language and interactive environment with strong mathematical and graphics capabilities while Adobe Photoshop CC allows you to use advanced image processing algorithms that are not available in MATLAB. With Adobe Photoshop Extended we hoped to combine MATLAB commands with Photoshop’s image editing features to further interpret imagery. With the implementation of this algorithm in MATLAB, it would allow researchers to conveniently retrieve and use the newly edited image. By comparing the original image versus enhanced, researchers would be able to improve tracking of features such as internal layers and the ice bottom. </a:t>
            </a:r>
          </a:p>
        </p:txBody>
      </p:sp>
      <p:sp>
        <p:nvSpPr>
          <p:cNvPr id="4" name="Rectangle 3"/>
          <p:cNvSpPr/>
          <p:nvPr/>
        </p:nvSpPr>
        <p:spPr>
          <a:xfrm>
            <a:off x="6150738" y="5249027"/>
            <a:ext cx="2049280" cy="738664"/>
          </a:xfrm>
          <a:prstGeom prst="rect">
            <a:avLst/>
          </a:prstGeom>
          <a:gradFill flip="none" rotWithShape="1">
            <a:gsLst>
              <a:gs pos="0">
                <a:srgbClr val="0078A0">
                  <a:tint val="66000"/>
                  <a:satMod val="160000"/>
                </a:srgbClr>
              </a:gs>
              <a:gs pos="50000">
                <a:srgbClr val="0078A0">
                  <a:tint val="44500"/>
                  <a:satMod val="160000"/>
                </a:srgbClr>
              </a:gs>
              <a:gs pos="100000">
                <a:srgbClr val="0078A0">
                  <a:tint val="23500"/>
                  <a:satMod val="160000"/>
                </a:srgbClr>
              </a:gs>
            </a:gsLst>
            <a:path path="circle">
              <a:fillToRect l="50000" t="50000" r="50000" b="50000"/>
            </a:path>
            <a:tileRect/>
          </a:gradFill>
        </p:spPr>
        <p:txBody>
          <a:bodyPr wrap="none">
            <a:spAutoFit/>
          </a:bodyPr>
          <a:lstStyle/>
          <a:p>
            <a:pPr algn="ctr"/>
            <a:r>
              <a:rPr lang="en-US" sz="4200" b="1" dirty="0" smtClean="0">
                <a:latin typeface="+mj-lt"/>
                <a:cs typeface="Times New Roman" panose="02020603050405020304" pitchFamily="18" charset="0"/>
              </a:rPr>
              <a:t>Abstract</a:t>
            </a:r>
            <a:endParaRPr lang="en-US" sz="4200" b="1" dirty="0">
              <a:latin typeface="+mj-lt"/>
              <a:cs typeface="Times New Roman" panose="02020603050405020304" pitchFamily="18" charset="0"/>
            </a:endParaRPr>
          </a:p>
        </p:txBody>
      </p:sp>
      <p:sp>
        <p:nvSpPr>
          <p:cNvPr id="6" name="TextBox 5"/>
          <p:cNvSpPr txBox="1"/>
          <p:nvPr/>
        </p:nvSpPr>
        <p:spPr>
          <a:xfrm>
            <a:off x="11690373" y="3006736"/>
            <a:ext cx="20510453" cy="2169825"/>
          </a:xfrm>
          <a:prstGeom prst="rect">
            <a:avLst/>
          </a:prstGeom>
          <a:noFill/>
        </p:spPr>
        <p:txBody>
          <a:bodyPr wrap="square" rtlCol="0">
            <a:spAutoFit/>
          </a:bodyPr>
          <a:lstStyle/>
          <a:p>
            <a:r>
              <a:rPr lang="en-US" sz="4500" dirty="0" smtClean="0">
                <a:latin typeface="+mj-lt"/>
                <a:cs typeface="Times New Roman" panose="02020603050405020304" pitchFamily="18" charset="0"/>
              </a:rPr>
              <a:t>            Kalyx </a:t>
            </a:r>
            <a:r>
              <a:rPr lang="en-US" sz="4500" dirty="0">
                <a:latin typeface="+mj-lt"/>
                <a:cs typeface="Times New Roman" panose="02020603050405020304" pitchFamily="18" charset="0"/>
              </a:rPr>
              <a:t>McDonald	</a:t>
            </a:r>
            <a:r>
              <a:rPr lang="en-US" sz="4500" dirty="0" smtClean="0">
                <a:latin typeface="+mj-lt"/>
                <a:cs typeface="Times New Roman" panose="02020603050405020304" pitchFamily="18" charset="0"/>
              </a:rPr>
              <a:t>		</a:t>
            </a:r>
            <a:r>
              <a:rPr lang="en-US" sz="4500" dirty="0">
                <a:latin typeface="+mj-lt"/>
                <a:cs typeface="Times New Roman" panose="02020603050405020304" pitchFamily="18" charset="0"/>
              </a:rPr>
              <a:t> </a:t>
            </a:r>
            <a:r>
              <a:rPr lang="en-US" sz="4500" dirty="0" smtClean="0">
                <a:latin typeface="+mj-lt"/>
                <a:cs typeface="Times New Roman" panose="02020603050405020304" pitchFamily="18" charset="0"/>
              </a:rPr>
              <a:t>              Mentor</a:t>
            </a:r>
            <a:r>
              <a:rPr lang="en-US" sz="4500" smtClean="0">
                <a:latin typeface="+mj-lt"/>
                <a:cs typeface="Times New Roman" panose="02020603050405020304" pitchFamily="18" charset="0"/>
              </a:rPr>
              <a:t>: </a:t>
            </a:r>
            <a:r>
              <a:rPr lang="en-US" sz="4500" smtClean="0">
                <a:latin typeface="+mj-lt"/>
                <a:cs typeface="Times New Roman" panose="02020603050405020304" pitchFamily="18" charset="0"/>
              </a:rPr>
              <a:t>John </a:t>
            </a:r>
            <a:r>
              <a:rPr lang="en-US" sz="4500" dirty="0" smtClean="0">
                <a:latin typeface="+mj-lt"/>
                <a:cs typeface="Times New Roman" panose="02020603050405020304" pitchFamily="18" charset="0"/>
              </a:rPr>
              <a:t>Paden</a:t>
            </a:r>
          </a:p>
          <a:p>
            <a:r>
              <a:rPr lang="en-US" sz="4500" dirty="0" smtClean="0">
                <a:latin typeface="+mj-lt"/>
                <a:cs typeface="Times New Roman" panose="02020603050405020304" pitchFamily="18" charset="0"/>
              </a:rPr>
              <a:t>Mississippi Valley State </a:t>
            </a:r>
            <a:r>
              <a:rPr lang="en-US" sz="4500" dirty="0">
                <a:latin typeface="+mj-lt"/>
                <a:cs typeface="Times New Roman" panose="02020603050405020304" pitchFamily="18" charset="0"/>
              </a:rPr>
              <a:t>University		</a:t>
            </a:r>
            <a:r>
              <a:rPr lang="en-US" sz="4500" dirty="0" smtClean="0">
                <a:latin typeface="+mj-lt"/>
                <a:cs typeface="Times New Roman" panose="02020603050405020304" pitchFamily="18" charset="0"/>
              </a:rPr>
              <a:t>           The </a:t>
            </a:r>
            <a:r>
              <a:rPr lang="en-US" sz="4500" dirty="0">
                <a:latin typeface="+mj-lt"/>
                <a:cs typeface="Times New Roman" panose="02020603050405020304" pitchFamily="18" charset="0"/>
              </a:rPr>
              <a:t>University of Kansas</a:t>
            </a:r>
          </a:p>
          <a:p>
            <a:endParaRPr lang="en-US" sz="4500" dirty="0">
              <a:latin typeface="+mj-lt"/>
              <a:cs typeface="Times New Roman" panose="02020603050405020304" pitchFamily="18" charset="0"/>
            </a:endParaRPr>
          </a:p>
        </p:txBody>
      </p:sp>
      <p:sp>
        <p:nvSpPr>
          <p:cNvPr id="9" name="TextBox 8"/>
          <p:cNvSpPr txBox="1"/>
          <p:nvPr/>
        </p:nvSpPr>
        <p:spPr>
          <a:xfrm>
            <a:off x="545553" y="19803571"/>
            <a:ext cx="13155772" cy="2677656"/>
          </a:xfrm>
          <a:prstGeom prst="rect">
            <a:avLst/>
          </a:prstGeom>
          <a:noFill/>
        </p:spPr>
        <p:txBody>
          <a:bodyPr wrap="square" rtlCol="0">
            <a:spAutoFit/>
          </a:bodyPr>
          <a:lstStyle/>
          <a:p>
            <a:pPr algn="just"/>
            <a:r>
              <a:rPr lang="en-US" sz="2800" dirty="0" smtClean="0">
                <a:latin typeface="+mj-lt"/>
                <a:cs typeface="Times New Roman" panose="02020603050405020304" pitchFamily="18" charset="0"/>
              </a:rPr>
              <a:t>These images </a:t>
            </a:r>
            <a:r>
              <a:rPr lang="en-US" sz="2800" dirty="0">
                <a:latin typeface="+mj-lt"/>
                <a:cs typeface="Times New Roman" panose="02020603050405020304" pitchFamily="18" charset="0"/>
              </a:rPr>
              <a:t>have helped </a:t>
            </a:r>
            <a:r>
              <a:rPr lang="en-US" sz="2800" dirty="0" smtClean="0">
                <a:latin typeface="+mj-lt"/>
                <a:cs typeface="Times New Roman" panose="02020603050405020304" pitchFamily="18" charset="0"/>
              </a:rPr>
              <a:t>researchers </a:t>
            </a:r>
            <a:r>
              <a:rPr lang="en-US" sz="2800" dirty="0">
                <a:latin typeface="+mj-lt"/>
                <a:cs typeface="Times New Roman" panose="02020603050405020304" pitchFamily="18" charset="0"/>
              </a:rPr>
              <a:t>scan over ice surfaces to study the depth. Depth edges can often show clues toward the understanding and interpretation of image transformation. </a:t>
            </a:r>
            <a:r>
              <a:rPr lang="en-US" sz="2800" dirty="0" smtClean="0">
                <a:latin typeface="+mj-lt"/>
                <a:cs typeface="Times New Roman" panose="02020603050405020304" pitchFamily="18" charset="0"/>
              </a:rPr>
              <a:t>A </a:t>
            </a:r>
            <a:r>
              <a:rPr lang="en-US" sz="2800" dirty="0">
                <a:latin typeface="+mj-lt"/>
                <a:cs typeface="Times New Roman" panose="02020603050405020304" pitchFamily="18" charset="0"/>
              </a:rPr>
              <a:t>radar echogram is generated by collecting these reflected signals as the aircraft flies over the target. From above a pulse is transmitted to the ground, if it hits a new </a:t>
            </a:r>
            <a:r>
              <a:rPr lang="en-US" sz="2800" dirty="0" smtClean="0">
                <a:latin typeface="+mj-lt"/>
                <a:cs typeface="Times New Roman" panose="02020603050405020304" pitchFamily="18" charset="0"/>
              </a:rPr>
              <a:t>layer, </a:t>
            </a:r>
            <a:r>
              <a:rPr lang="en-US" sz="2800" dirty="0">
                <a:latin typeface="+mj-lt"/>
                <a:cs typeface="Times New Roman" panose="02020603050405020304" pitchFamily="18" charset="0"/>
              </a:rPr>
              <a:t>a signal wave is returned to the aircraft. After looking at the </a:t>
            </a:r>
            <a:r>
              <a:rPr lang="en-US" sz="2800" dirty="0" smtClean="0">
                <a:latin typeface="+mj-lt"/>
                <a:cs typeface="Times New Roman" panose="02020603050405020304" pitchFamily="18" charset="0"/>
              </a:rPr>
              <a:t>time of propagation to the reflection</a:t>
            </a:r>
            <a:r>
              <a:rPr lang="en-US" sz="2800" dirty="0">
                <a:latin typeface="+mj-lt"/>
                <a:cs typeface="Times New Roman" panose="02020603050405020304" pitchFamily="18" charset="0"/>
              </a:rPr>
              <a:t>, we can estimate the depth of the </a:t>
            </a:r>
            <a:r>
              <a:rPr lang="en-US" sz="2800" dirty="0" smtClean="0">
                <a:latin typeface="+mj-lt"/>
                <a:cs typeface="Times New Roman" panose="02020603050405020304" pitchFamily="18" charset="0"/>
              </a:rPr>
              <a:t>layer in the ice</a:t>
            </a:r>
            <a:r>
              <a:rPr lang="en-US" sz="2800" dirty="0">
                <a:latin typeface="+mj-lt"/>
                <a:cs typeface="Times New Roman" panose="02020603050405020304" pitchFamily="18" charset="0"/>
              </a:rPr>
              <a:t>. </a:t>
            </a:r>
          </a:p>
        </p:txBody>
      </p:sp>
      <p:sp>
        <p:nvSpPr>
          <p:cNvPr id="10" name="TextBox 9"/>
          <p:cNvSpPr txBox="1"/>
          <p:nvPr/>
        </p:nvSpPr>
        <p:spPr>
          <a:xfrm>
            <a:off x="4055383" y="18762311"/>
            <a:ext cx="6239989" cy="7386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en-US" sz="4200" b="1" dirty="0">
                <a:latin typeface="+mj-lt"/>
                <a:cs typeface="Times New Roman" panose="02020603050405020304" pitchFamily="18" charset="0"/>
              </a:rPr>
              <a:t>Radar Echogram </a:t>
            </a:r>
          </a:p>
        </p:txBody>
      </p:sp>
      <p:sp>
        <p:nvSpPr>
          <p:cNvPr id="11" name="TextBox 10"/>
          <p:cNvSpPr txBox="1"/>
          <p:nvPr/>
        </p:nvSpPr>
        <p:spPr>
          <a:xfrm>
            <a:off x="29695748" y="6292538"/>
            <a:ext cx="13690629" cy="7848302"/>
          </a:xfrm>
          <a:prstGeom prst="rect">
            <a:avLst/>
          </a:prstGeom>
          <a:noFill/>
        </p:spPr>
        <p:txBody>
          <a:bodyPr wrap="square" rtlCol="0">
            <a:spAutoFit/>
          </a:bodyPr>
          <a:lstStyle/>
          <a:p>
            <a:pPr algn="just"/>
            <a:r>
              <a:rPr lang="en-US" sz="2800" dirty="0">
                <a:latin typeface="+mj-lt"/>
                <a:cs typeface="Times New Roman" panose="02020603050405020304" pitchFamily="18" charset="0"/>
              </a:rPr>
              <a:t>In order to first begin the automated approach, installation of the Photoshop and MATLAB path had to take place. Upon completion of that several workshops about MATLAB took place to teach the fundamentals. After completing the workshops then trial programs were ran in order to produce the correct function format. Test cases of a smaller program simply opened radar echogram data by itself. The first effective program converted the selected image to the correct file format, sent the image to Photoshop, applied the specific filter, and then returned the image back into MATLAB. </a:t>
            </a:r>
            <a:r>
              <a:rPr lang="en-US" sz="2800" dirty="0" smtClean="0">
                <a:latin typeface="+mj-lt"/>
                <a:cs typeface="Times New Roman" panose="02020603050405020304" pitchFamily="18" charset="0"/>
              </a:rPr>
              <a:t>After </a:t>
            </a:r>
            <a:r>
              <a:rPr lang="en-US" sz="2800" dirty="0">
                <a:latin typeface="+mj-lt"/>
                <a:cs typeface="Times New Roman" panose="02020603050405020304" pitchFamily="18" charset="0"/>
              </a:rPr>
              <a:t>several test cases, a final program was created. It would allow the user to send the selected radar echogram data from the load radar function. The load radar function simply loads CReSIS echogram data files saved on the network. After the data was loaded a scaling function was applied to adjust the size. The re-scaling function scaled the image between 0-255 and a uint8 data </a:t>
            </a:r>
            <a:r>
              <a:rPr lang="en-US" sz="2800" dirty="0" smtClean="0">
                <a:latin typeface="+mj-lt"/>
                <a:cs typeface="Times New Roman" panose="02020603050405020304" pitchFamily="18" charset="0"/>
              </a:rPr>
              <a:t>type for 8 bit integers. </a:t>
            </a:r>
            <a:r>
              <a:rPr lang="en-US" sz="2800" dirty="0">
                <a:latin typeface="+mj-lt"/>
                <a:cs typeface="Times New Roman" panose="02020603050405020304" pitchFamily="18" charset="0"/>
              </a:rPr>
              <a:t>After being scaled the Psnewdocmatrix function was applied. This created a new document in Photoshop with the sent image. While the sending process occur, the selected filter was applied, and then Psgetpixels was called from the Imshow function. This gathered the pixels of the current image in Photoshop and directly opened it in MATLAB along with Photoshop.</a:t>
            </a:r>
          </a:p>
          <a:p>
            <a:endParaRPr lang="en-US" sz="2800" dirty="0">
              <a:latin typeface="+mj-lt"/>
              <a:cs typeface="Times New Roman" panose="02020603050405020304" pitchFamily="18" charset="0"/>
            </a:endParaRPr>
          </a:p>
          <a:p>
            <a:endParaRPr lang="en-US" sz="2800" dirty="0" smtClean="0">
              <a:latin typeface="+mj-lt"/>
              <a:cs typeface="Times New Roman" panose="02020603050405020304" pitchFamily="18" charset="0"/>
            </a:endParaRPr>
          </a:p>
          <a:p>
            <a:endParaRPr lang="en-US" sz="2800" dirty="0">
              <a:latin typeface="+mj-lt"/>
              <a:cs typeface="Times New Roman" panose="02020603050405020304" pitchFamily="18" charset="0"/>
            </a:endParaRPr>
          </a:p>
        </p:txBody>
      </p:sp>
      <p:sp>
        <p:nvSpPr>
          <p:cNvPr id="12" name="TextBox 11"/>
          <p:cNvSpPr txBox="1"/>
          <p:nvPr/>
        </p:nvSpPr>
        <p:spPr>
          <a:xfrm>
            <a:off x="16694631" y="5249027"/>
            <a:ext cx="10044438" cy="7386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en-US" sz="4200" b="1" dirty="0" smtClean="0">
                <a:latin typeface="+mj-lt"/>
                <a:cs typeface="Times New Roman" panose="02020603050405020304" pitchFamily="18" charset="0"/>
              </a:rPr>
              <a:t>MATLAB &amp; Adobe Photoshop Interface</a:t>
            </a:r>
            <a:endParaRPr lang="en-US" sz="4200" b="1" dirty="0">
              <a:latin typeface="+mj-lt"/>
              <a:cs typeface="Times New Roman" panose="02020603050405020304" pitchFamily="18" charset="0"/>
            </a:endParaRPr>
          </a:p>
        </p:txBody>
      </p:sp>
      <p:sp>
        <p:nvSpPr>
          <p:cNvPr id="14" name="TextBox 13"/>
          <p:cNvSpPr txBox="1"/>
          <p:nvPr/>
        </p:nvSpPr>
        <p:spPr>
          <a:xfrm>
            <a:off x="34899867" y="23016340"/>
            <a:ext cx="3606038" cy="7386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en-US" sz="4200" b="1" dirty="0" smtClean="0">
                <a:latin typeface="+mj-lt"/>
                <a:cs typeface="Times New Roman" panose="02020603050405020304" pitchFamily="18" charset="0"/>
              </a:rPr>
              <a:t>References</a:t>
            </a:r>
            <a:endParaRPr lang="en-US" sz="4200" b="1" dirty="0">
              <a:latin typeface="+mj-lt"/>
              <a:cs typeface="Times New Roman" panose="02020603050405020304" pitchFamily="18"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2825" t="7455" r="9403" b="12890"/>
          <a:stretch/>
        </p:blipFill>
        <p:spPr>
          <a:xfrm>
            <a:off x="1430625" y="14236747"/>
            <a:ext cx="3956835" cy="3174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p:cNvSpPr/>
          <p:nvPr/>
        </p:nvSpPr>
        <p:spPr>
          <a:xfrm>
            <a:off x="30426238" y="23916017"/>
            <a:ext cx="12367276" cy="4293483"/>
          </a:xfrm>
          <a:prstGeom prst="rect">
            <a:avLst/>
          </a:prstGeom>
        </p:spPr>
        <p:txBody>
          <a:bodyPr wrap="square">
            <a:spAutoFit/>
          </a:bodyPr>
          <a:lstStyle/>
          <a:p>
            <a:r>
              <a:rPr lang="en-US" sz="2100" dirty="0">
                <a:latin typeface="+mj-lt"/>
                <a:cs typeface="Times New Roman" panose="02020603050405020304" pitchFamily="18" charset="0"/>
              </a:rPr>
              <a:t>[</a:t>
            </a:r>
            <a:r>
              <a:rPr lang="en-US" sz="2100" dirty="0" smtClean="0">
                <a:latin typeface="+mj-lt"/>
                <a:cs typeface="Times New Roman" panose="02020603050405020304" pitchFamily="18" charset="0"/>
              </a:rPr>
              <a:t>1] N</a:t>
            </a:r>
            <a:r>
              <a:rPr lang="en-US" sz="2100" dirty="0">
                <a:latin typeface="+mj-lt"/>
                <a:cs typeface="Times New Roman" panose="02020603050405020304" pitchFamily="18" charset="0"/>
              </a:rPr>
              <a:t>. S. F. "The Center for Remote Sensing of Ice Sheets (CReSIS) Investigates Melting Polar Ice," 25 February 2013. [Online]. [Accessed 23 June 2014].</a:t>
            </a:r>
          </a:p>
          <a:p>
            <a:r>
              <a:rPr lang="en-US" sz="2100" dirty="0">
                <a:latin typeface="+mj-lt"/>
                <a:cs typeface="Times New Roman" panose="02020603050405020304" pitchFamily="18" charset="0"/>
              </a:rPr>
              <a:t>[</a:t>
            </a:r>
            <a:r>
              <a:rPr lang="en-US" sz="2100" dirty="0" smtClean="0">
                <a:latin typeface="+mj-lt"/>
                <a:cs typeface="Times New Roman" panose="02020603050405020304" pitchFamily="18" charset="0"/>
              </a:rPr>
              <a:t>2] P</a:t>
            </a:r>
            <a:r>
              <a:rPr lang="en-US" sz="2100" dirty="0">
                <a:latin typeface="+mj-lt"/>
                <a:cs typeface="Times New Roman" panose="02020603050405020304" pitchFamily="18" charset="0"/>
              </a:rPr>
              <a:t>. A. Mlsna and J. J. Rodriguez, "Gradient and Laplacian Edge Detection," in Handbook of Image &amp; Video Processing, Burlington, Elsevier Incorporated, 2005, p. 1372.</a:t>
            </a:r>
          </a:p>
          <a:p>
            <a:r>
              <a:rPr lang="en-US" sz="2100" dirty="0">
                <a:latin typeface="+mj-lt"/>
                <a:cs typeface="Times New Roman" panose="02020603050405020304" pitchFamily="18" charset="0"/>
              </a:rPr>
              <a:t>[</a:t>
            </a:r>
            <a:r>
              <a:rPr lang="en-US" sz="2100" dirty="0" smtClean="0">
                <a:latin typeface="+mj-lt"/>
                <a:cs typeface="Times New Roman" panose="02020603050405020304" pitchFamily="18" charset="0"/>
              </a:rPr>
              <a:t>3] S</a:t>
            </a:r>
            <a:r>
              <a:rPr lang="en-US" sz="2100" dirty="0">
                <a:latin typeface="+mj-lt"/>
                <a:cs typeface="Times New Roman" panose="02020603050405020304" pitchFamily="18" charset="0"/>
              </a:rPr>
              <a:t>. Esaak, "Bas Relief," [Online]. Available: </a:t>
            </a:r>
            <a:r>
              <a:rPr lang="en-US" sz="2100" dirty="0" smtClean="0">
                <a:latin typeface="+mj-lt"/>
                <a:cs typeface="Times New Roman" panose="02020603050405020304" pitchFamily="18" charset="0"/>
              </a:rPr>
              <a:t>http</a:t>
            </a:r>
            <a:r>
              <a:rPr lang="en-US" sz="2100" dirty="0">
                <a:latin typeface="+mj-lt"/>
                <a:cs typeface="Times New Roman" panose="02020603050405020304" pitchFamily="18" charset="0"/>
              </a:rPr>
              <a:t>://arthistory.about.com/od/glossary_b/g/bas_relief.htm. </a:t>
            </a:r>
            <a:r>
              <a:rPr lang="en-US" sz="2100" dirty="0" smtClean="0">
                <a:latin typeface="+mj-lt"/>
                <a:cs typeface="Times New Roman" panose="02020603050405020304" pitchFamily="18" charset="0"/>
              </a:rPr>
              <a:t>[</a:t>
            </a:r>
            <a:r>
              <a:rPr lang="en-US" sz="2100" dirty="0">
                <a:latin typeface="+mj-lt"/>
                <a:cs typeface="Times New Roman" panose="02020603050405020304" pitchFamily="18" charset="0"/>
              </a:rPr>
              <a:t>Accessed 2 </a:t>
            </a:r>
            <a:r>
              <a:rPr lang="en-US" sz="2100" dirty="0" smtClean="0">
                <a:latin typeface="+mj-lt"/>
                <a:cs typeface="Times New Roman" panose="02020603050405020304" pitchFamily="18" charset="0"/>
              </a:rPr>
              <a:t>July </a:t>
            </a:r>
            <a:r>
              <a:rPr lang="en-US" sz="2100" dirty="0">
                <a:latin typeface="+mj-lt"/>
                <a:cs typeface="Times New Roman" panose="02020603050405020304" pitchFamily="18" charset="0"/>
              </a:rPr>
              <a:t>2014].</a:t>
            </a:r>
          </a:p>
          <a:p>
            <a:r>
              <a:rPr lang="en-US" sz="2100" dirty="0">
                <a:latin typeface="+mj-lt"/>
                <a:cs typeface="Times New Roman" panose="02020603050405020304" pitchFamily="18" charset="0"/>
              </a:rPr>
              <a:t>[4</a:t>
            </a:r>
            <a:r>
              <a:rPr lang="en-US" sz="2100" dirty="0" smtClean="0">
                <a:latin typeface="+mj-lt"/>
                <a:cs typeface="Times New Roman" panose="02020603050405020304" pitchFamily="18" charset="0"/>
              </a:rPr>
              <a:t>] "</a:t>
            </a:r>
            <a:r>
              <a:rPr lang="en-US" sz="2100" dirty="0">
                <a:latin typeface="+mj-lt"/>
                <a:cs typeface="Times New Roman" panose="02020603050405020304" pitchFamily="18" charset="0"/>
              </a:rPr>
              <a:t>New Employee Setup Guide," CReSIS, 4 June 2014. </a:t>
            </a:r>
            <a:r>
              <a:rPr lang="en-US" sz="2100" dirty="0" smtClean="0">
                <a:latin typeface="+mj-lt"/>
                <a:cs typeface="Times New Roman" panose="02020603050405020304" pitchFamily="18" charset="0"/>
              </a:rPr>
              <a:t>[</a:t>
            </a:r>
            <a:r>
              <a:rPr lang="en-US" sz="2100" dirty="0">
                <a:latin typeface="+mj-lt"/>
                <a:cs typeface="Times New Roman" panose="02020603050405020304" pitchFamily="18" charset="0"/>
              </a:rPr>
              <a:t>Online].Available:https://</a:t>
            </a:r>
            <a:r>
              <a:rPr lang="en-US" sz="2100" dirty="0" smtClean="0">
                <a:latin typeface="+mj-lt"/>
                <a:cs typeface="Times New Roman" panose="02020603050405020304" pitchFamily="18" charset="0"/>
              </a:rPr>
              <a:t>wiki.cresis.ku.edu/cresis/New_Employee_Setup_Guide#Setup_startup.m</a:t>
            </a:r>
            <a:r>
              <a:rPr lang="en-US" sz="2100" dirty="0">
                <a:latin typeface="+mj-lt"/>
                <a:cs typeface="Times New Roman" panose="02020603050405020304" pitchFamily="18" charset="0"/>
              </a:rPr>
              <a:t>_.</a:t>
            </a:r>
            <a:r>
              <a:rPr lang="en-US" sz="2100" dirty="0" smtClean="0">
                <a:latin typeface="+mj-lt"/>
                <a:cs typeface="Times New Roman" panose="02020603050405020304" pitchFamily="18" charset="0"/>
              </a:rPr>
              <a:t>28MATLAB.29</a:t>
            </a:r>
            <a:r>
              <a:rPr lang="en-US" sz="2100" dirty="0">
                <a:latin typeface="+mj-lt"/>
                <a:cs typeface="Times New Roman" panose="02020603050405020304" pitchFamily="18" charset="0"/>
              </a:rPr>
              <a:t>. </a:t>
            </a:r>
            <a:r>
              <a:rPr lang="en-US" sz="2100" dirty="0" smtClean="0">
                <a:latin typeface="+mj-lt"/>
                <a:cs typeface="Times New Roman" panose="02020603050405020304" pitchFamily="18" charset="0"/>
              </a:rPr>
              <a:t>[</a:t>
            </a:r>
            <a:r>
              <a:rPr lang="en-US" sz="2100" dirty="0">
                <a:latin typeface="+mj-lt"/>
                <a:cs typeface="Times New Roman" panose="02020603050405020304" pitchFamily="18" charset="0"/>
              </a:rPr>
              <a:t>Accessed 2 July 2014].</a:t>
            </a:r>
          </a:p>
          <a:p>
            <a:r>
              <a:rPr lang="en-US" sz="2100" dirty="0">
                <a:latin typeface="+mj-lt"/>
                <a:cs typeface="Times New Roman" panose="02020603050405020304" pitchFamily="18" charset="0"/>
              </a:rPr>
              <a:t>[</a:t>
            </a:r>
            <a:r>
              <a:rPr lang="en-US" sz="2100" dirty="0" smtClean="0">
                <a:latin typeface="+mj-lt"/>
                <a:cs typeface="Times New Roman" panose="02020603050405020304" pitchFamily="18" charset="0"/>
              </a:rPr>
              <a:t>5] Adobe </a:t>
            </a:r>
            <a:r>
              <a:rPr lang="en-US" sz="2100" dirty="0">
                <a:latin typeface="+mj-lt"/>
                <a:cs typeface="Times New Roman" panose="02020603050405020304" pitchFamily="18" charset="0"/>
              </a:rPr>
              <a:t>Systems Inc., "Photoshop Toolbox," 2006. </a:t>
            </a:r>
            <a:r>
              <a:rPr lang="en-US" sz="2100" dirty="0" smtClean="0">
                <a:latin typeface="+mj-lt"/>
                <a:cs typeface="Times New Roman" panose="02020603050405020304" pitchFamily="18" charset="0"/>
              </a:rPr>
              <a:t>[</a:t>
            </a:r>
            <a:r>
              <a:rPr lang="en-US" sz="2100" dirty="0">
                <a:latin typeface="+mj-lt"/>
                <a:cs typeface="Times New Roman" panose="02020603050405020304" pitchFamily="18" charset="0"/>
              </a:rPr>
              <a:t>Online].Available:http://</a:t>
            </a:r>
            <a:r>
              <a:rPr lang="en-US" sz="2100" dirty="0" smtClean="0">
                <a:latin typeface="+mj-lt"/>
                <a:cs typeface="Times New Roman" panose="02020603050405020304" pitchFamily="18" charset="0"/>
              </a:rPr>
              <a:t>ftp.comprousa.com/downloadfiles/nicole/Photoshop%20cs3/MATLAB/psfunctionscat.html</a:t>
            </a:r>
            <a:r>
              <a:rPr lang="en-US" sz="2100" dirty="0">
                <a:latin typeface="+mj-lt"/>
                <a:cs typeface="Times New Roman" panose="02020603050405020304" pitchFamily="18" charset="0"/>
              </a:rPr>
              <a:t>. [Accessed 2 July 2014].</a:t>
            </a:r>
          </a:p>
          <a:p>
            <a:r>
              <a:rPr lang="en-US" sz="2100" dirty="0">
                <a:latin typeface="+mj-lt"/>
                <a:cs typeface="Times New Roman" panose="02020603050405020304" pitchFamily="18" charset="0"/>
              </a:rPr>
              <a:t> </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116" y="15314999"/>
            <a:ext cx="12260482" cy="582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p:cNvSpPr txBox="1"/>
          <p:nvPr/>
        </p:nvSpPr>
        <p:spPr>
          <a:xfrm>
            <a:off x="32893056" y="17525609"/>
            <a:ext cx="7619659" cy="7386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en-US" sz="4200" b="1" dirty="0" smtClean="0">
                <a:latin typeface="+mj-lt"/>
                <a:cs typeface="Times New Roman" panose="02020603050405020304" pitchFamily="18" charset="0"/>
              </a:rPr>
              <a:t>Future Works</a:t>
            </a:r>
            <a:endParaRPr lang="en-US" sz="4200" b="1" dirty="0">
              <a:latin typeface="+mj-lt"/>
              <a:cs typeface="Times New Roman" panose="02020603050405020304" pitchFamily="18"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397" t="7710" r="9343" b="12853"/>
          <a:stretch/>
        </p:blipFill>
        <p:spPr>
          <a:xfrm>
            <a:off x="8038076" y="14239137"/>
            <a:ext cx="4004972" cy="3171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5039" y="21876096"/>
            <a:ext cx="12379180" cy="5462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65039" y="8840958"/>
            <a:ext cx="12260481" cy="5896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24204" y="13588569"/>
            <a:ext cx="3300799" cy="3114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20354" y="13592541"/>
            <a:ext cx="3149909" cy="3111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14725856" y="6291379"/>
            <a:ext cx="13981988" cy="1815882"/>
          </a:xfrm>
          <a:prstGeom prst="rect">
            <a:avLst/>
          </a:prstGeom>
          <a:noFill/>
        </p:spPr>
        <p:txBody>
          <a:bodyPr wrap="square" rtlCol="0">
            <a:spAutoFit/>
          </a:bodyPr>
          <a:lstStyle/>
          <a:p>
            <a:pPr algn="just"/>
            <a:r>
              <a:rPr lang="en-US" sz="2800" dirty="0">
                <a:latin typeface="+mj-lt"/>
              </a:rPr>
              <a:t>The MATLAB/Photoshop Interface allows users to access </a:t>
            </a:r>
            <a:r>
              <a:rPr lang="en-US" sz="2800" dirty="0" smtClean="0">
                <a:latin typeface="+mj-lt"/>
              </a:rPr>
              <a:t>images in </a:t>
            </a:r>
            <a:r>
              <a:rPr lang="en-US" sz="2800" dirty="0">
                <a:latin typeface="+mj-lt"/>
              </a:rPr>
              <a:t>Photoshop directly </a:t>
            </a:r>
            <a:r>
              <a:rPr lang="en-US" sz="2800" dirty="0" smtClean="0">
                <a:latin typeface="+mj-lt"/>
              </a:rPr>
              <a:t>from MATLAB </a:t>
            </a:r>
            <a:r>
              <a:rPr lang="en-US" sz="2800" dirty="0">
                <a:latin typeface="+mj-lt"/>
              </a:rPr>
              <a:t>commands and the Photoshop </a:t>
            </a:r>
            <a:r>
              <a:rPr lang="en-US" sz="2800" dirty="0" smtClean="0">
                <a:latin typeface="+mj-lt"/>
              </a:rPr>
              <a:t>toolbox. New </a:t>
            </a:r>
            <a:r>
              <a:rPr lang="en-US" sz="2800" dirty="0">
                <a:latin typeface="+mj-lt"/>
              </a:rPr>
              <a:t>enhanced images could be used for continued research and image </a:t>
            </a:r>
            <a:r>
              <a:rPr lang="en-US" sz="2800" dirty="0" smtClean="0">
                <a:latin typeface="+mj-lt"/>
              </a:rPr>
              <a:t>quality. Researchers </a:t>
            </a:r>
            <a:r>
              <a:rPr lang="en-US" sz="2800" dirty="0">
                <a:latin typeface="+mj-lt"/>
              </a:rPr>
              <a:t>could run image processing techniques and see results as if it was </a:t>
            </a:r>
            <a:r>
              <a:rPr lang="en-US" sz="2800" dirty="0" smtClean="0">
                <a:latin typeface="+mj-lt"/>
              </a:rPr>
              <a:t>directly edited </a:t>
            </a:r>
            <a:r>
              <a:rPr lang="en-US" sz="2800" dirty="0">
                <a:latin typeface="+mj-lt"/>
              </a:rPr>
              <a:t>within Adobe Photoshop.</a:t>
            </a:r>
          </a:p>
        </p:txBody>
      </p:sp>
      <p:sp>
        <p:nvSpPr>
          <p:cNvPr id="19" name="TextBox 18"/>
          <p:cNvSpPr txBox="1"/>
          <p:nvPr/>
        </p:nvSpPr>
        <p:spPr>
          <a:xfrm>
            <a:off x="31822321" y="5249027"/>
            <a:ext cx="9761130" cy="7386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en-US" sz="4200" b="1" dirty="0" smtClean="0"/>
              <a:t>Methodology</a:t>
            </a:r>
            <a:endParaRPr lang="en-US" sz="4200" b="1" dirty="0"/>
          </a:p>
        </p:txBody>
      </p:sp>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1680" y="22783823"/>
            <a:ext cx="6467475" cy="486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9572818" y="18558847"/>
            <a:ext cx="13493370" cy="3970318"/>
          </a:xfrm>
          <a:prstGeom prst="rect">
            <a:avLst/>
          </a:prstGeom>
          <a:noFill/>
        </p:spPr>
        <p:txBody>
          <a:bodyPr wrap="square" rtlCol="0">
            <a:spAutoFit/>
          </a:bodyPr>
          <a:lstStyle/>
          <a:p>
            <a:pPr algn="just"/>
            <a:r>
              <a:rPr lang="en-US" sz="2800" dirty="0">
                <a:latin typeface="+mj-lt"/>
              </a:rPr>
              <a:t>To complete this research first the re-scaling function must be </a:t>
            </a:r>
            <a:r>
              <a:rPr lang="en-US" sz="2800" dirty="0" smtClean="0">
                <a:latin typeface="+mj-lt"/>
              </a:rPr>
              <a:t>corrected. </a:t>
            </a:r>
            <a:r>
              <a:rPr lang="en-US" sz="2800" dirty="0">
                <a:latin typeface="+mj-lt"/>
              </a:rPr>
              <a:t>In order to use the appropriate radar echogram, It should be re sized to 0-255 and a data type conversion of </a:t>
            </a:r>
            <a:r>
              <a:rPr lang="en-US" sz="2800" dirty="0" smtClean="0">
                <a:latin typeface="+mj-lt"/>
              </a:rPr>
              <a:t>uint8. </a:t>
            </a:r>
            <a:r>
              <a:rPr lang="en-US" sz="2800" dirty="0">
                <a:latin typeface="+mj-lt"/>
              </a:rPr>
              <a:t>Although it did that, the image is missing its color. All regular images will fall under the requirements by default. Next, attempt at sending not only 8-bit channel images but also 16-bit and 32-bit channels. Lastly, the Bas Relief operation must be written</a:t>
            </a:r>
            <a:r>
              <a:rPr lang="en-US" sz="2800" dirty="0" smtClean="0">
                <a:latin typeface="+mj-lt"/>
              </a:rPr>
              <a:t>. </a:t>
            </a:r>
            <a:r>
              <a:rPr lang="en-US" sz="2800" dirty="0">
                <a:latin typeface="+mj-lt"/>
              </a:rPr>
              <a:t>Because the Photoshop functions seem to be based off the JavaScript functionality, script listener could be used. With script listener it will allow access to view what has happened from </a:t>
            </a:r>
            <a:r>
              <a:rPr lang="en-US" sz="2800" dirty="0" smtClean="0">
                <a:latin typeface="+mj-lt"/>
              </a:rPr>
              <a:t>Photoshop live. </a:t>
            </a:r>
            <a:r>
              <a:rPr lang="en-US" sz="2800" dirty="0">
                <a:latin typeface="+mj-lt"/>
              </a:rPr>
              <a:t>It would log any current happenings from Photoshop and from there be used to recreate the filter Bas relief in MATLAB.</a:t>
            </a:r>
          </a:p>
        </p:txBody>
      </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41063" y="2874746"/>
            <a:ext cx="2766282" cy="1952995"/>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39161" y="2729622"/>
            <a:ext cx="2250743" cy="22432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TotalTime>
  <Words>960</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University of Kansas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Zingre</dc:creator>
  <cp:lastModifiedBy>kmcdonald</cp:lastModifiedBy>
  <cp:revision>40</cp:revision>
  <dcterms:created xsi:type="dcterms:W3CDTF">2011-11-09T17:53:45Z</dcterms:created>
  <dcterms:modified xsi:type="dcterms:W3CDTF">2014-07-22T15:57:26Z</dcterms:modified>
</cp:coreProperties>
</file>