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18"/>
  </p:notesMasterIdLst>
  <p:sldIdLst>
    <p:sldId id="256" r:id="rId3"/>
    <p:sldId id="258" r:id="rId4"/>
    <p:sldId id="259" r:id="rId5"/>
    <p:sldId id="268" r:id="rId6"/>
    <p:sldId id="266" r:id="rId7"/>
    <p:sldId id="269" r:id="rId8"/>
    <p:sldId id="267" r:id="rId9"/>
    <p:sldId id="260" r:id="rId10"/>
    <p:sldId id="261" r:id="rId11"/>
    <p:sldId id="270" r:id="rId12"/>
    <p:sldId id="271" r:id="rId13"/>
    <p:sldId id="274" r:id="rId14"/>
    <p:sldId id="272" r:id="rId15"/>
    <p:sldId id="273" r:id="rId16"/>
    <p:sldId id="257" r:id="rId17"/>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48E"/>
    <a:srgbClr val="016892"/>
    <a:srgbClr val="00487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4" autoAdjust="0"/>
    <p:restoredTop sz="62932" autoAdjust="0"/>
  </p:normalViewPr>
  <p:slideViewPr>
    <p:cSldViewPr>
      <p:cViewPr varScale="1">
        <p:scale>
          <a:sx n="70" d="100"/>
          <a:sy n="70" d="100"/>
        </p:scale>
        <p:origin x="21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defRPr>
            </a:lvl1pPr>
          </a:lstStyle>
          <a:p>
            <a:pPr>
              <a:defRPr/>
            </a:pPr>
            <a:fld id="{E829D0E6-263D-C14A-8F15-7AA06F9446F9}" type="slidenum">
              <a:rPr lang="en-US"/>
              <a:pPr>
                <a:defRPr/>
              </a:pPr>
              <a:t>‹#›</a:t>
            </a:fld>
            <a:endParaRPr lang="en-US"/>
          </a:p>
        </p:txBody>
      </p:sp>
    </p:spTree>
    <p:extLst>
      <p:ext uri="{BB962C8B-B14F-4D97-AF65-F5344CB8AC3E}">
        <p14:creationId xmlns:p14="http://schemas.microsoft.com/office/powerpoint/2010/main" val="2136949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016731B-5D53-1243-BDFA-BEA52D7C5709}" type="slidenum">
              <a:rPr lang="en-US">
                <a:latin typeface="Arial" charset="0"/>
              </a:rPr>
              <a:pPr/>
              <a:t>1</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extLst>
      <p:ext uri="{BB962C8B-B14F-4D97-AF65-F5344CB8AC3E}">
        <p14:creationId xmlns:p14="http://schemas.microsoft.com/office/powerpoint/2010/main" val="412081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that had not happened yet</a:t>
            </a:r>
          </a:p>
          <a:p>
            <a:pPr marL="171450" indent="-171450">
              <a:buFont typeface="Arial" panose="020B0604020202020204" pitchFamily="34" charset="0"/>
              <a:buChar char="•"/>
            </a:pPr>
            <a:r>
              <a:rPr lang="en-US" dirty="0" smtClean="0"/>
              <a:t>Any image, hence converting into the correct format</a:t>
            </a:r>
          </a:p>
          <a:p>
            <a:pPr marL="171450" indent="-171450">
              <a:buFont typeface="Arial" panose="020B0604020202020204" pitchFamily="34" charset="0"/>
              <a:buChar char="•"/>
            </a:pPr>
            <a:r>
              <a:rPr lang="en-US" dirty="0" smtClean="0"/>
              <a:t>Was not the BAS Relief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Coverts &amp; Saves</a:t>
            </a:r>
          </a:p>
          <a:p>
            <a:pPr marL="171450" indent="-171450">
              <a:buFont typeface="Arial" panose="020B0604020202020204" pitchFamily="34" charset="0"/>
              <a:buChar char="•"/>
            </a:pPr>
            <a:r>
              <a:rPr lang="en-US" dirty="0" smtClean="0"/>
              <a:t>Loads</a:t>
            </a:r>
            <a:r>
              <a:rPr lang="en-US" baseline="0" dirty="0" smtClean="0"/>
              <a:t> &amp; </a:t>
            </a:r>
            <a:r>
              <a:rPr lang="en-US" dirty="0" smtClean="0"/>
              <a:t>Sends image</a:t>
            </a:r>
          </a:p>
          <a:p>
            <a:pPr marL="171450" indent="-171450">
              <a:buFont typeface="Arial" panose="020B0604020202020204" pitchFamily="34" charset="0"/>
              <a:buChar char="•"/>
            </a:pPr>
            <a:r>
              <a:rPr lang="en-US" dirty="0" smtClean="0"/>
              <a:t>Apply filter</a:t>
            </a:r>
          </a:p>
          <a:p>
            <a:pPr marL="171450" indent="-171450">
              <a:buFont typeface="Arial" panose="020B0604020202020204" pitchFamily="34" charset="0"/>
              <a:buChar char="•"/>
            </a:pPr>
            <a:r>
              <a:rPr lang="en-US" dirty="0" smtClean="0"/>
              <a:t>Opens in MATLAB along with still running in Photoshop</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10</a:t>
            </a:fld>
            <a:endParaRPr lang="en-US"/>
          </a:p>
        </p:txBody>
      </p:sp>
    </p:spTree>
    <p:extLst>
      <p:ext uri="{BB962C8B-B14F-4D97-AF65-F5344CB8AC3E}">
        <p14:creationId xmlns:p14="http://schemas.microsoft.com/office/powerpoint/2010/main" val="152944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Bas</a:t>
            </a:r>
            <a:r>
              <a:rPr lang="en-US" baseline="0" dirty="0" smtClean="0"/>
              <a:t> relief still is not applied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Data is loaded while converted to an image</a:t>
            </a:r>
          </a:p>
          <a:p>
            <a:pPr marL="171450" indent="-171450">
              <a:buFont typeface="Arial" panose="020B0604020202020204" pitchFamily="34" charset="0"/>
              <a:buChar char="•"/>
            </a:pPr>
            <a:r>
              <a:rPr lang="en-US" baseline="0" dirty="0" smtClean="0"/>
              <a:t>Scaled it using 8 bits to make sure the actual image appears rather than a blank screen</a:t>
            </a:r>
          </a:p>
          <a:p>
            <a:pPr marL="171450" indent="-171450">
              <a:buFont typeface="Arial" panose="020B0604020202020204" pitchFamily="34" charset="0"/>
              <a:buChar char="•"/>
            </a:pPr>
            <a:r>
              <a:rPr lang="en-US" baseline="0" dirty="0" smtClean="0"/>
              <a:t>Sent to Photoshop</a:t>
            </a:r>
          </a:p>
          <a:p>
            <a:pPr marL="171450" indent="-171450">
              <a:buFont typeface="Arial" panose="020B0604020202020204" pitchFamily="34" charset="0"/>
              <a:buChar char="•"/>
            </a:pPr>
            <a:r>
              <a:rPr lang="en-US" baseline="0" dirty="0" smtClean="0"/>
              <a:t>Filter is applied</a:t>
            </a:r>
          </a:p>
          <a:p>
            <a:pPr marL="171450" indent="-171450">
              <a:buFont typeface="Arial" panose="020B0604020202020204" pitchFamily="34" charset="0"/>
              <a:buChar char="•"/>
            </a:pPr>
            <a:r>
              <a:rPr lang="en-US" baseline="0" dirty="0" smtClean="0"/>
              <a:t>Calls the image from Photoshop  and opens in MATLAB also</a:t>
            </a:r>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11</a:t>
            </a:fld>
            <a:endParaRPr lang="en-US"/>
          </a:p>
        </p:txBody>
      </p:sp>
    </p:spTree>
    <p:extLst>
      <p:ext uri="{BB962C8B-B14F-4D97-AF65-F5344CB8AC3E}">
        <p14:creationId xmlns:p14="http://schemas.microsoft.com/office/powerpoint/2010/main" val="4599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three are scripting languages</a:t>
            </a:r>
          </a:p>
          <a:p>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Because the Photoshop functions seem to be based off the JavaScript functionality, script listener could be used. </a:t>
            </a:r>
          </a:p>
          <a:p>
            <a:pPr marL="171450" indent="-171450">
              <a:buFont typeface="Arial" panose="020B0604020202020204" pitchFamily="34" charset="0"/>
              <a:buChar char="•"/>
            </a:pPr>
            <a:r>
              <a:rPr lang="en-US" dirty="0" smtClean="0"/>
              <a:t>commands that tells Photoshop to perform specific actions.</a:t>
            </a:r>
            <a:r>
              <a:rPr lang="en-US" baseline="0" dirty="0" smtClean="0"/>
              <a:t> Ex:</a:t>
            </a:r>
            <a:r>
              <a:rPr lang="en-US" dirty="0" smtClean="0"/>
              <a:t> applying</a:t>
            </a:r>
            <a:r>
              <a:rPr lang="en-US" baseline="0" dirty="0" smtClean="0"/>
              <a:t> </a:t>
            </a:r>
            <a:r>
              <a:rPr lang="en-US" dirty="0" smtClean="0"/>
              <a:t>different filters to selections in an open document</a:t>
            </a:r>
          </a:p>
          <a:p>
            <a:pPr marL="171450" indent="-171450">
              <a:buFont typeface="Arial" panose="020B0604020202020204" pitchFamily="34" charset="0"/>
              <a:buChar char="•"/>
            </a:pPr>
            <a:r>
              <a:rPr lang="en-US" dirty="0" smtClean="0"/>
              <a:t>script listener would log any current happenings from Photoshop and from there be used to recreate the filter Bas relief</a:t>
            </a:r>
          </a:p>
          <a:p>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12</a:t>
            </a:fld>
            <a:endParaRPr lang="en-US"/>
          </a:p>
        </p:txBody>
      </p:sp>
    </p:spTree>
    <p:extLst>
      <p:ext uri="{BB962C8B-B14F-4D97-AF65-F5344CB8AC3E}">
        <p14:creationId xmlns:p14="http://schemas.microsoft.com/office/powerpoint/2010/main" val="286777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purpose </a:t>
            </a:r>
            <a:r>
              <a:rPr lang="en-US" dirty="0" smtClean="0"/>
              <a:t>was to use  Bas Relief filter to improve</a:t>
            </a:r>
            <a:r>
              <a:rPr lang="en-US" baseline="0" dirty="0" smtClean="0"/>
              <a:t> </a:t>
            </a:r>
            <a:r>
              <a:rPr lang="en-US" dirty="0" smtClean="0"/>
              <a:t>radar imagery. </a:t>
            </a:r>
          </a:p>
          <a:p>
            <a:endParaRPr lang="en-US" dirty="0" smtClean="0"/>
          </a:p>
          <a:p>
            <a:pPr marL="171450" indent="-171450">
              <a:buFont typeface="Arial" panose="020B0604020202020204" pitchFamily="34" charset="0"/>
              <a:buChar char="•"/>
            </a:pPr>
            <a:r>
              <a:rPr lang="en-US" dirty="0" smtClean="0"/>
              <a:t>MATLAB Tutorials with</a:t>
            </a:r>
            <a:r>
              <a:rPr lang="en-US" baseline="0" dirty="0" smtClean="0"/>
              <a:t> </a:t>
            </a:r>
            <a:r>
              <a:rPr lang="en-US" dirty="0" err="1" smtClean="0"/>
              <a:t>Weibo</a:t>
            </a:r>
            <a:r>
              <a:rPr lang="en-US" dirty="0" smtClean="0"/>
              <a:t> to learn the fundamentals </a:t>
            </a:r>
          </a:p>
          <a:p>
            <a:pPr marL="171450" indent="-171450">
              <a:buFont typeface="Arial" panose="020B0604020202020204" pitchFamily="34" charset="0"/>
              <a:buChar char="•"/>
            </a:pPr>
            <a:r>
              <a:rPr lang="en-US" dirty="0" smtClean="0"/>
              <a:t>Load</a:t>
            </a:r>
            <a:r>
              <a:rPr lang="en-US" baseline="0" dirty="0" smtClean="0"/>
              <a:t> the path that allowed communication between the 2 programs</a:t>
            </a:r>
            <a:endParaRPr lang="en-US" dirty="0" smtClean="0"/>
          </a:p>
          <a:p>
            <a:pPr marL="171450" indent="-171450">
              <a:buFont typeface="Arial" panose="020B0604020202020204" pitchFamily="34" charset="0"/>
              <a:buChar char="•"/>
            </a:pPr>
            <a:r>
              <a:rPr lang="en-US" dirty="0" smtClean="0"/>
              <a:t>Trial Programs</a:t>
            </a:r>
          </a:p>
          <a:p>
            <a:pPr marL="171450" indent="-171450">
              <a:buFont typeface="Arial" panose="020B0604020202020204" pitchFamily="34" charset="0"/>
              <a:buChar char="•"/>
            </a:pPr>
            <a:r>
              <a:rPr lang="en-US" baseline="0" dirty="0" smtClean="0"/>
              <a:t>     Created more than just the 2 you saw</a:t>
            </a:r>
          </a:p>
          <a:p>
            <a:pPr marL="171450" indent="-171450">
              <a:buFont typeface="Arial" panose="020B0604020202020204" pitchFamily="34" charset="0"/>
              <a:buChar char="•"/>
            </a:pPr>
            <a:r>
              <a:rPr lang="en-US" baseline="0" smtClean="0"/>
              <a:t>Bas </a:t>
            </a:r>
            <a:r>
              <a:rPr lang="en-US" baseline="0" smtClean="0"/>
              <a:t>relief </a:t>
            </a:r>
            <a:r>
              <a:rPr lang="en-US" baseline="0" smtClean="0"/>
              <a:t>does </a:t>
            </a:r>
            <a:r>
              <a:rPr lang="en-US" baseline="0" dirty="0" smtClean="0"/>
              <a:t>help clear up the noise.</a:t>
            </a:r>
          </a:p>
          <a:p>
            <a:pPr marL="171450" indent="-171450">
              <a:buFont typeface="Arial" panose="020B0604020202020204" pitchFamily="34" charset="0"/>
              <a:buChar char="•"/>
            </a:pPr>
            <a:r>
              <a:rPr lang="en-US" baseline="0" dirty="0" smtClean="0"/>
              <a:t>Images I saw before and after I could tell a difference. </a:t>
            </a:r>
          </a:p>
          <a:p>
            <a:pPr marL="171450" indent="-171450">
              <a:buFont typeface="Arial" panose="020B0604020202020204" pitchFamily="34" charset="0"/>
              <a:buChar char="•"/>
            </a:pPr>
            <a:r>
              <a:rPr lang="en-US" baseline="0" dirty="0" smtClean="0"/>
              <a:t>Will improve radar imagery and once its crated it will be a big milestone. </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13</a:t>
            </a:fld>
            <a:endParaRPr lang="en-US"/>
          </a:p>
        </p:txBody>
      </p:sp>
    </p:spTree>
    <p:extLst>
      <p:ext uri="{BB962C8B-B14F-4D97-AF65-F5344CB8AC3E}">
        <p14:creationId xmlns:p14="http://schemas.microsoft.com/office/powerpoint/2010/main" val="221910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a:t>
            </a:r>
            <a:r>
              <a:rPr lang="en-US" baseline="0" dirty="0" smtClean="0"/>
              <a:t> write the function for 16 bit and 32 bit numbers.</a:t>
            </a:r>
          </a:p>
          <a:p>
            <a:pPr marL="0" indent="0">
              <a:buFont typeface="Arial" panose="020B0604020202020204" pitchFamily="34" charset="0"/>
              <a:buNone/>
            </a:pPr>
            <a:r>
              <a:rPr lang="en-US" baseline="0" dirty="0" smtClean="0"/>
              <a:t>Also work on sending those images also to Photoshop.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Try to send and edit more than one at a time. </a:t>
            </a:r>
          </a:p>
          <a:p>
            <a:pPr marL="0" indent="0">
              <a:buFont typeface="Arial" panose="020B0604020202020204" pitchFamily="34" charset="0"/>
              <a:buNone/>
            </a:pPr>
            <a:r>
              <a:rPr lang="en-US" baseline="0" dirty="0" smtClean="0"/>
              <a:t>Less time consuming doing just one image at a time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Errors with script listener. </a:t>
            </a:r>
          </a:p>
          <a:p>
            <a:pPr marL="0" indent="0">
              <a:buFont typeface="Arial" panose="020B0604020202020204" pitchFamily="34" charset="0"/>
              <a:buNone/>
            </a:pPr>
            <a:r>
              <a:rPr lang="en-US" baseline="0" dirty="0" smtClean="0"/>
              <a:t>Ran out of time before I could find the exact problem.</a:t>
            </a:r>
          </a:p>
          <a:p>
            <a:pPr marL="0" indent="0">
              <a:buFont typeface="Arial" panose="020B0604020202020204" pitchFamily="34" charset="0"/>
              <a:buNone/>
            </a:pPr>
            <a:r>
              <a:rPr lang="en-US" baseline="0" dirty="0" smtClean="0"/>
              <a:t>It does work so just a matter of time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If script listener fails other methods</a:t>
            </a:r>
          </a:p>
          <a:p>
            <a:pPr marL="0" indent="0">
              <a:buFont typeface="Arial" panose="020B0604020202020204" pitchFamily="34" charset="0"/>
              <a:buNone/>
            </a:pPr>
            <a:r>
              <a:rPr lang="en-US" baseline="0" dirty="0" smtClean="0"/>
              <a:t>Recreate the filter on your own</a:t>
            </a:r>
          </a:p>
          <a:p>
            <a:pPr marL="0" indent="0">
              <a:buFont typeface="Arial" panose="020B0604020202020204" pitchFamily="34" charset="0"/>
              <a:buNone/>
            </a:pPr>
            <a:r>
              <a:rPr lang="en-US" baseline="0" dirty="0" smtClean="0"/>
              <a:t>Lot of work, and much more research</a:t>
            </a:r>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14</a:t>
            </a:fld>
            <a:endParaRPr lang="en-US"/>
          </a:p>
        </p:txBody>
      </p:sp>
    </p:spTree>
    <p:extLst>
      <p:ext uri="{BB962C8B-B14F-4D97-AF65-F5344CB8AC3E}">
        <p14:creationId xmlns:p14="http://schemas.microsoft.com/office/powerpoint/2010/main" val="420131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6E16375-ED26-FC4C-B503-640B8D522B4C}" type="slidenum">
              <a:rPr lang="en-US">
                <a:latin typeface="Arial" charset="0"/>
              </a:rPr>
              <a:pPr/>
              <a:t>15</a:t>
            </a:fld>
            <a:endParaRPr 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ea typeface="ＭＳ Ｐゴシック" charset="-128"/>
                <a:cs typeface="ＭＳ Ｐゴシック" charset="-128"/>
              </a:rPr>
              <a:t>http://wwwimages.adobe.com/content/dam/Adobe/en/devnet/photoshop/pdfs/photoshop_scripting_guide.pdf – scripting guide</a:t>
            </a:r>
          </a:p>
          <a:p>
            <a:pPr eaLnBrk="1" hangingPunct="1"/>
            <a:r>
              <a:rPr lang="en-US" dirty="0" smtClean="0">
                <a:ea typeface="ＭＳ Ｐゴシック" charset="-128"/>
                <a:cs typeface="ＭＳ Ｐゴシック" charset="-128"/>
              </a:rPr>
              <a:t>Http://ftp.comprousa.com/downloadfiles/nicole/Photoshop%20cs3/MATLAB/pstoolbox.html -  </a:t>
            </a:r>
            <a:r>
              <a:rPr lang="en-US" dirty="0" err="1" smtClean="0">
                <a:ea typeface="ＭＳ Ｐゴシック" charset="-128"/>
                <a:cs typeface="ＭＳ Ｐゴシック" charset="-128"/>
              </a:rPr>
              <a:t>photoshop</a:t>
            </a:r>
            <a:r>
              <a:rPr lang="en-US" baseline="0" dirty="0" smtClean="0">
                <a:ea typeface="ＭＳ Ｐゴシック" charset="-128"/>
                <a:cs typeface="ＭＳ Ｐゴシック" charset="-128"/>
              </a:rPr>
              <a:t> tool box</a:t>
            </a:r>
          </a:p>
          <a:p>
            <a:pPr eaLnBrk="1" hangingPunct="1"/>
            <a:r>
              <a:rPr lang="en-US" dirty="0" smtClean="0">
                <a:ea typeface="ＭＳ Ｐゴシック" charset="-128"/>
                <a:cs typeface="ＭＳ Ｐゴシック" charset="-128"/>
              </a:rPr>
              <a:t>http://dsp.vscht.cz/konference_matlab/MATLAB10/full_text/058_Krulakova.pdf – </a:t>
            </a:r>
            <a:r>
              <a:rPr lang="en-US" dirty="0" err="1" smtClean="0">
                <a:ea typeface="ＭＳ Ｐゴシック" charset="-128"/>
                <a:cs typeface="ＭＳ Ｐゴシック" charset="-128"/>
              </a:rPr>
              <a:t>photoshop</a:t>
            </a:r>
            <a:r>
              <a:rPr lang="en-US" dirty="0" smtClean="0">
                <a:ea typeface="ＭＳ Ｐゴシック" charset="-128"/>
                <a:cs typeface="ＭＳ Ｐゴシック" charset="-128"/>
              </a:rPr>
              <a:t>/</a:t>
            </a:r>
            <a:r>
              <a:rPr lang="en-US" dirty="0" err="1" smtClean="0">
                <a:ea typeface="ＭＳ Ｐゴシック" charset="-128"/>
                <a:cs typeface="ＭＳ Ｐゴシック" charset="-128"/>
              </a:rPr>
              <a:t>matlab</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http://www.mugginsoft.com/html/kosmictask/ASDictionaryDocs/Adobe/Photoshop/OS-X-10.7/Photoshop-CS5/html/ - </a:t>
            </a:r>
            <a:r>
              <a:rPr lang="en-US" dirty="0" err="1" smtClean="0">
                <a:ea typeface="ＭＳ Ｐゴシック" charset="-128"/>
                <a:cs typeface="ＭＳ Ｐゴシック" charset="-128"/>
              </a:rPr>
              <a:t>photoshop</a:t>
            </a:r>
            <a:r>
              <a:rPr lang="en-US" dirty="0" smtClean="0">
                <a:ea typeface="ＭＳ Ｐゴシック" charset="-128"/>
                <a:cs typeface="ＭＳ Ｐゴシック" charset="-128"/>
              </a:rPr>
              <a:t> dictionary</a:t>
            </a:r>
          </a:p>
          <a:p>
            <a:pPr eaLnBrk="1" hangingPunct="1"/>
            <a:endParaRPr lang="en-US" dirty="0">
              <a:ea typeface="ＭＳ Ｐゴシック" charset="-128"/>
              <a:cs typeface="ＭＳ Ｐゴシック" charset="-128"/>
            </a:endParaRPr>
          </a:p>
        </p:txBody>
      </p:sp>
    </p:spTree>
    <p:extLst>
      <p:ext uri="{BB962C8B-B14F-4D97-AF65-F5344CB8AC3E}">
        <p14:creationId xmlns:p14="http://schemas.microsoft.com/office/powerpoint/2010/main" val="112676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32C473-4BA6-BD4D-8DB8-2E6ABE254259}" type="slidenum">
              <a:rPr lang="en-US">
                <a:latin typeface="Arial" charset="0"/>
              </a:rPr>
              <a:pPr/>
              <a:t>2</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extLst>
      <p:ext uri="{BB962C8B-B14F-4D97-AF65-F5344CB8AC3E}">
        <p14:creationId xmlns:p14="http://schemas.microsoft.com/office/powerpoint/2010/main" val="387220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3</a:t>
            </a:fld>
            <a:endParaRPr lang="en-US"/>
          </a:p>
        </p:txBody>
      </p:sp>
    </p:spTree>
    <p:extLst>
      <p:ext uri="{BB962C8B-B14F-4D97-AF65-F5344CB8AC3E}">
        <p14:creationId xmlns:p14="http://schemas.microsoft.com/office/powerpoint/2010/main" val="270381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Summary</a:t>
            </a:r>
            <a:r>
              <a:rPr lang="en-US" sz="1600" baseline="0" dirty="0" smtClean="0"/>
              <a:t> of my abstract:</a:t>
            </a:r>
          </a:p>
          <a:p>
            <a:pPr marL="285750" indent="-285750">
              <a:buFont typeface="Arial" panose="020B0604020202020204" pitchFamily="34" charset="0"/>
              <a:buChar char="•"/>
            </a:pPr>
            <a:r>
              <a:rPr lang="en-US" sz="1600" baseline="0" dirty="0" smtClean="0"/>
              <a:t>CReSIS has several Radars for the analyzing of ice sheets </a:t>
            </a:r>
          </a:p>
          <a:p>
            <a:pPr marL="285750" indent="-285750">
              <a:buFont typeface="Arial" panose="020B0604020202020204" pitchFamily="34" charset="0"/>
              <a:buChar char="•"/>
            </a:pPr>
            <a:r>
              <a:rPr lang="en-US" sz="1600" baseline="0" dirty="0" smtClean="0"/>
              <a:t>What Bas Relief is – explain more in the pp</a:t>
            </a:r>
          </a:p>
          <a:p>
            <a:pPr marL="285750" indent="-285750">
              <a:buFont typeface="Arial" panose="020B0604020202020204" pitchFamily="34" charset="0"/>
              <a:buChar char="•"/>
            </a:pPr>
            <a:r>
              <a:rPr lang="en-US" sz="1600" baseline="0" dirty="0" smtClean="0"/>
              <a:t>Introducing you to MATLAB &amp; Photoshop</a:t>
            </a:r>
          </a:p>
          <a:p>
            <a:pPr marL="285750" indent="-285750">
              <a:buFont typeface="Arial" panose="020B0604020202020204" pitchFamily="34" charset="0"/>
              <a:buChar char="•"/>
            </a:pPr>
            <a:r>
              <a:rPr lang="en-US" sz="1600" baseline="0" dirty="0" smtClean="0"/>
              <a:t>What we hope to accomplish – See in a second</a:t>
            </a:r>
          </a:p>
          <a:p>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4</a:t>
            </a:fld>
            <a:endParaRPr lang="en-US"/>
          </a:p>
        </p:txBody>
      </p:sp>
    </p:spTree>
    <p:extLst>
      <p:ext uri="{BB962C8B-B14F-4D97-AF65-F5344CB8AC3E}">
        <p14:creationId xmlns:p14="http://schemas.microsoft.com/office/powerpoint/2010/main" val="156644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Wanted to use the filter Bas Relief in order to improve radar</a:t>
            </a:r>
            <a:r>
              <a:rPr lang="en-US" baseline="0" dirty="0" smtClean="0"/>
              <a:t> imagery</a:t>
            </a:r>
            <a:endParaRPr lang="en-US" dirty="0" smtClean="0"/>
          </a:p>
          <a:p>
            <a:pPr marL="171450" indent="-171450">
              <a:buFont typeface="Arial" panose="020B0604020202020204" pitchFamily="34" charset="0"/>
              <a:buChar char="•"/>
            </a:pPr>
            <a:r>
              <a:rPr lang="en-US" dirty="0" smtClean="0"/>
              <a:t>Go</a:t>
            </a:r>
            <a:r>
              <a:rPr lang="en-US" baseline="0" dirty="0" smtClean="0"/>
              <a:t> about it at a different angle</a:t>
            </a:r>
          </a:p>
          <a:p>
            <a:pPr marL="171450" indent="-171450">
              <a:buFont typeface="Arial" panose="020B0604020202020204" pitchFamily="34" charset="0"/>
              <a:buChar char="•"/>
            </a:pPr>
            <a:r>
              <a:rPr lang="en-US" dirty="0" smtClean="0"/>
              <a:t>Use</a:t>
            </a:r>
            <a:r>
              <a:rPr lang="en-US" baseline="0" dirty="0" smtClean="0"/>
              <a:t> an MATLAB/Photoshop </a:t>
            </a:r>
            <a:r>
              <a:rPr lang="en-US" dirty="0" smtClean="0"/>
              <a:t>Interface to automatically enhance the images using Bas Relief</a:t>
            </a:r>
          </a:p>
          <a:p>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5</a:t>
            </a:fld>
            <a:endParaRPr lang="en-US"/>
          </a:p>
        </p:txBody>
      </p:sp>
    </p:spTree>
    <p:extLst>
      <p:ext uri="{BB962C8B-B14F-4D97-AF65-F5344CB8AC3E}">
        <p14:creationId xmlns:p14="http://schemas.microsoft.com/office/powerpoint/2010/main" val="409181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smtClean="0"/>
              <a:t>Integration</a:t>
            </a:r>
            <a:r>
              <a:rPr lang="en-US" sz="1400" baseline="0" dirty="0" smtClean="0"/>
              <a:t> between </a:t>
            </a:r>
            <a:r>
              <a:rPr lang="en-US" sz="1400" dirty="0" smtClean="0"/>
              <a:t>MATLAB and Adobe Photoshop CC  respective processing toolboxes</a:t>
            </a:r>
          </a:p>
          <a:p>
            <a:pPr marL="171450" indent="-171450">
              <a:buFont typeface="Arial" panose="020B0604020202020204" pitchFamily="34" charset="0"/>
              <a:buChar char="•"/>
            </a:pPr>
            <a:r>
              <a:rPr lang="en-US" sz="1400" dirty="0" smtClean="0"/>
              <a:t>Allow you to edit &amp; enhance images from the MATLAB script using a wide range of Photoshop functions.</a:t>
            </a:r>
          </a:p>
          <a:p>
            <a:pPr marL="171450" indent="-171450">
              <a:buFont typeface="Arial" panose="020B0604020202020204" pitchFamily="34" charset="0"/>
              <a:buChar char="•"/>
            </a:pPr>
            <a:r>
              <a:rPr lang="en-US" sz="1400" dirty="0" smtClean="0"/>
              <a:t>The idea is that you will be able to apply certain Photoshop operations on the image you pass from MATLAB.</a:t>
            </a:r>
          </a:p>
          <a:p>
            <a:endParaRPr lang="en-US" dirty="0" smtClean="0"/>
          </a:p>
          <a:p>
            <a:r>
              <a:rPr lang="en-US" dirty="0" smtClean="0"/>
              <a:t> psfunctionscat.html</a:t>
            </a:r>
          </a:p>
          <a:p>
            <a:r>
              <a:rPr lang="en-US" dirty="0" smtClean="0"/>
              <a:t>helpx.adobe.com/</a:t>
            </a:r>
            <a:r>
              <a:rPr lang="en-US" dirty="0" err="1" smtClean="0"/>
              <a:t>photoshop</a:t>
            </a:r>
            <a:r>
              <a:rPr lang="en-US" dirty="0" smtClean="0"/>
              <a:t>/using/photoshop-matlab-photoshop-extended.html#about_photoshop_and_matlab</a:t>
            </a:r>
          </a:p>
          <a:p>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6</a:t>
            </a:fld>
            <a:endParaRPr lang="en-US"/>
          </a:p>
        </p:txBody>
      </p:sp>
    </p:spTree>
    <p:extLst>
      <p:ext uri="{BB962C8B-B14F-4D97-AF65-F5344CB8AC3E}">
        <p14:creationId xmlns:p14="http://schemas.microsoft.com/office/powerpoint/2010/main" val="47012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Created in the late 1970’s</a:t>
            </a:r>
          </a:p>
          <a:p>
            <a:pPr marL="171450" indent="-171450">
              <a:buFont typeface="Arial" panose="020B0604020202020204" pitchFamily="34" charset="0"/>
              <a:buChar char="•"/>
            </a:pPr>
            <a:r>
              <a:rPr lang="en-US" dirty="0" smtClean="0"/>
              <a:t>A kind of sculpture in which shapes are carved so that they are only slightly higher than the flat background</a:t>
            </a:r>
          </a:p>
          <a:p>
            <a:pPr marL="171450" indent="-171450">
              <a:buFont typeface="Arial" panose="020B0604020202020204" pitchFamily="34" charset="0"/>
              <a:buChar char="•"/>
            </a:pPr>
            <a:r>
              <a:rPr lang="en-US" dirty="0" smtClean="0"/>
              <a:t>Edge detection -  finding the boundaries of objects within images. (outline of image)</a:t>
            </a:r>
          </a:p>
          <a:p>
            <a:r>
              <a:rPr lang="en-US" dirty="0" smtClean="0"/>
              <a:t>http://www.merriam-webster.com/dictionary/bas-relief</a:t>
            </a:r>
          </a:p>
          <a:p>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7</a:t>
            </a:fld>
            <a:endParaRPr lang="en-US"/>
          </a:p>
        </p:txBody>
      </p:sp>
    </p:spTree>
    <p:extLst>
      <p:ext uri="{BB962C8B-B14F-4D97-AF65-F5344CB8AC3E}">
        <p14:creationId xmlns:p14="http://schemas.microsoft.com/office/powerpoint/2010/main" val="153693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Original echogram</a:t>
            </a:r>
          </a:p>
          <a:p>
            <a:pPr marL="171450" indent="-171450">
              <a:buFont typeface="Arial" panose="020B0604020202020204" pitchFamily="34" charset="0"/>
              <a:buChar char="•"/>
            </a:pPr>
            <a:r>
              <a:rPr lang="en-US" dirty="0" smtClean="0"/>
              <a:t>Once Bas Relief is added, unclear visuals clear up</a:t>
            </a:r>
          </a:p>
          <a:p>
            <a:pPr marL="171450" indent="-171450">
              <a:buFont typeface="Arial" panose="020B0604020202020204" pitchFamily="34" charset="0"/>
              <a:buChar char="•"/>
            </a:pPr>
            <a:r>
              <a:rPr lang="en-US" dirty="0" smtClean="0"/>
              <a:t>Made it easier to pick the image</a:t>
            </a:r>
          </a:p>
          <a:p>
            <a:r>
              <a:rPr lang="en-US" dirty="0" smtClean="0"/>
              <a:t>Why do we pick the image?</a:t>
            </a:r>
          </a:p>
          <a:p>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8</a:t>
            </a:fld>
            <a:endParaRPr lang="en-US"/>
          </a:p>
        </p:txBody>
      </p:sp>
    </p:spTree>
    <p:extLst>
      <p:ext uri="{BB962C8B-B14F-4D97-AF65-F5344CB8AC3E}">
        <p14:creationId xmlns:p14="http://schemas.microsoft.com/office/powerpoint/2010/main" val="425298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Enables communication between Photoshop and MATLAB</a:t>
            </a:r>
          </a:p>
          <a:p>
            <a:pPr marL="171450" indent="-171450">
              <a:buFont typeface="Arial" panose="020B0604020202020204" pitchFamily="34" charset="0"/>
              <a:buChar char="•"/>
            </a:pPr>
            <a:r>
              <a:rPr lang="en-US" dirty="0" smtClean="0"/>
              <a:t>Lets you access images in Photoshop directly from the MATLAB command line</a:t>
            </a:r>
          </a:p>
          <a:p>
            <a:pPr marL="171450" indent="-171450">
              <a:buFont typeface="Arial" panose="020B0604020202020204" pitchFamily="34" charset="0"/>
              <a:buChar char="•"/>
            </a:pPr>
            <a:r>
              <a:rPr lang="en-US" dirty="0" smtClean="0"/>
              <a:t>Able to run Photoshop image processing routines in MATLAB and see the results</a:t>
            </a:r>
          </a:p>
          <a:p>
            <a:endParaRPr lang="en-US" dirty="0"/>
          </a:p>
        </p:txBody>
      </p:sp>
      <p:sp>
        <p:nvSpPr>
          <p:cNvPr id="4" name="Slide Number Placeholder 3"/>
          <p:cNvSpPr>
            <a:spLocks noGrp="1"/>
          </p:cNvSpPr>
          <p:nvPr>
            <p:ph type="sldNum" sz="quarter" idx="10"/>
          </p:nvPr>
        </p:nvSpPr>
        <p:spPr/>
        <p:txBody>
          <a:bodyPr/>
          <a:lstStyle/>
          <a:p>
            <a:pPr>
              <a:defRPr/>
            </a:pPr>
            <a:fld id="{E829D0E6-263D-C14A-8F15-7AA06F9446F9}" type="slidenum">
              <a:rPr lang="en-US" smtClean="0"/>
              <a:pPr>
                <a:defRPr/>
              </a:pPr>
              <a:t>9</a:t>
            </a:fld>
            <a:endParaRPr lang="en-US"/>
          </a:p>
        </p:txBody>
      </p:sp>
    </p:spTree>
    <p:extLst>
      <p:ext uri="{BB962C8B-B14F-4D97-AF65-F5344CB8AC3E}">
        <p14:creationId xmlns:p14="http://schemas.microsoft.com/office/powerpoint/2010/main" val="404362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US" dirty="0" err="1" smtClean="0"/>
              <a:t>Maaster</a:t>
            </a:r>
            <a:r>
              <a:rPr lang="en-US" dirty="0" smtClean="0"/>
              <a:t>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2FA366B3-373C-4B49-8893-5B679144AD64}" type="slidenum">
              <a:rPr lang="en-US"/>
              <a:pPr>
                <a:defRPr/>
              </a:pPr>
              <a:t>‹#›</a:t>
            </a:fld>
            <a:r>
              <a:rPr lang="en-US"/>
              <a:t> of XX</a:t>
            </a: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29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071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17925"/>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sldNum" sz="quarter" idx="10"/>
          </p:nvPr>
        </p:nvSpPr>
        <p:spPr>
          <a:ln/>
        </p:spPr>
        <p:txBody>
          <a:bodyPr/>
          <a:lstStyle>
            <a:lvl1pPr>
              <a:defRPr/>
            </a:lvl1pPr>
          </a:lstStyle>
          <a:p>
            <a:pPr>
              <a:defRPr/>
            </a:pPr>
            <a:fld id="{A6D248AC-96B4-A341-A028-599D1A2D3224}" type="slidenum">
              <a:rPr lang="en-US"/>
              <a:pPr>
                <a:defRPr/>
              </a:pPr>
              <a:t>‹#›</a:t>
            </a:fld>
            <a:r>
              <a:rPr lang="en-US"/>
              <a:t> of XX</a:t>
            </a: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D062B9F0-B648-E544-8C69-747C6C115636}" type="slidenum">
              <a:rPr lang="en-US"/>
              <a:pPr>
                <a:defRPr/>
              </a:pPr>
              <a:t>‹#›</a:t>
            </a:fld>
            <a:r>
              <a:rPr lang="en-US"/>
              <a:t> of XX</a:t>
            </a: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348A68EB-C4C7-8D4A-B574-63E7DA8FE0E0}" type="slidenum">
              <a:rPr lang="en-US"/>
              <a:pPr>
                <a:defRPr/>
              </a:pPr>
              <a:t>‹#›</a:t>
            </a:fld>
            <a:r>
              <a:rPr lang="en-US"/>
              <a:t> of XX</a:t>
            </a: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BC2C3F8D-D499-1548-8090-6DED4AA2EAC4}" type="slidenum">
              <a:rPr lang="en-US"/>
              <a:pPr>
                <a:defRPr/>
              </a:pPr>
              <a:t>‹#›</a:t>
            </a:fld>
            <a:r>
              <a:rPr lang="en-US"/>
              <a:t> of XX</a:t>
            </a: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0606D7EF-ED63-584B-AC3F-A82E40825DE4}" type="slidenum">
              <a:rPr lang="en-US"/>
              <a:pPr>
                <a:defRPr/>
              </a:pPr>
              <a:t>‹#›</a:t>
            </a:fld>
            <a:r>
              <a:rPr lang="en-US"/>
              <a:t> of XX</a:t>
            </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49083854-6BE3-754C-9393-2A1E394B62CD}" type="slidenum">
              <a:rPr lang="en-US"/>
              <a:pPr>
                <a:defRPr/>
              </a:pPr>
              <a:t>‹#›</a:t>
            </a:fld>
            <a:r>
              <a:rPr lang="en-US"/>
              <a:t> of XX</a:t>
            </a: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0577E142-D5EA-B648-8EFA-2FE2E397852D}" type="slidenum">
              <a:rPr lang="en-US"/>
              <a:pPr>
                <a:defRPr/>
              </a:pPr>
              <a:t>‹#›</a:t>
            </a:fld>
            <a:r>
              <a:rPr lang="en-US"/>
              <a:t> of XX</a:t>
            </a: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9988336-DDF0-5D49-8D87-15C90AD6C942}" type="slidenum">
              <a:rPr lang="en-US"/>
              <a:pPr>
                <a:defRPr/>
              </a:pPr>
              <a:t>‹#›</a:t>
            </a:fld>
            <a:r>
              <a:rPr lang="en-US"/>
              <a:t> of XX</a:t>
            </a: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99209EFC-944A-9442-AFA6-549D839E66DB}" type="slidenum">
              <a:rPr lang="en-US"/>
              <a:pPr>
                <a:defRPr/>
              </a:pPr>
              <a:t>‹#›</a:t>
            </a:fld>
            <a:r>
              <a:rPr lang="en-US"/>
              <a:t> of XX</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auto">
          <a:xfrm>
            <a:off x="152400" y="6858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5"/>
          <p:cNvSpPr>
            <a:spLocks noGrp="1" noChangeArrowheads="1"/>
          </p:cNvSpPr>
          <p:nvPr>
            <p:ph type="body" idx="1"/>
          </p:nvPr>
        </p:nvSpPr>
        <p:spPr bwMode="auto">
          <a:xfrm>
            <a:off x="152400" y="1905000"/>
            <a:ext cx="88392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1"/>
            <a:r>
              <a:rPr lang="en-US"/>
              <a:t>Third level</a:t>
            </a:r>
          </a:p>
          <a:p>
            <a:pPr lvl="2"/>
            <a:r>
              <a:rPr lang="en-US"/>
              <a:t>Fourth level</a:t>
            </a:r>
          </a:p>
          <a:p>
            <a:pPr lvl="3"/>
            <a:r>
              <a:rPr lang="en-US"/>
              <a:t>Fifth level</a:t>
            </a:r>
          </a:p>
        </p:txBody>
      </p:sp>
      <p:pic>
        <p:nvPicPr>
          <p:cNvPr id="1028" name="Picture 4" descr="2011_AcademicPresentation_Template-01.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Lst>
  <p:transition>
    <p:dissolve/>
  </p:transition>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8"/>
          <p:cNvSpPr>
            <a:spLocks noGrp="1" noChangeArrowheads="1"/>
          </p:cNvSpPr>
          <p:nvPr>
            <p:ph type="body" idx="1"/>
          </p:nvPr>
        </p:nvSpPr>
        <p:spPr bwMode="auto">
          <a:xfrm>
            <a:off x="457200" y="1493838"/>
            <a:ext cx="8229600" cy="429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11"/>
          <p:cNvSpPr>
            <a:spLocks noGrp="1" noChangeArrowheads="1"/>
          </p:cNvSpPr>
          <p:nvPr>
            <p:ph type="sldNum" sz="quarter" idx="4"/>
          </p:nvPr>
        </p:nvSpPr>
        <p:spPr bwMode="auto">
          <a:xfrm>
            <a:off x="8001000" y="66103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pitchFamily="-112" charset="0"/>
              </a:defRPr>
            </a:lvl1pPr>
          </a:lstStyle>
          <a:p>
            <a:pPr>
              <a:defRPr/>
            </a:pPr>
            <a:fld id="{59ADDE7B-1BDD-1E40-A718-22E94E3E55EE}" type="slidenum">
              <a:rPr lang="en-US"/>
              <a:pPr>
                <a:defRPr/>
              </a:pPr>
              <a:t>‹#›</a:t>
            </a:fld>
            <a:r>
              <a:rPr lang="en-US"/>
              <a:t> of XX</a:t>
            </a:r>
          </a:p>
        </p:txBody>
      </p:sp>
      <p:pic>
        <p:nvPicPr>
          <p:cNvPr id="13317" name="Picture 6" descr="2011_AcademicPresentation_Template-02.jpg"/>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Lst>
  <p:transition>
    <p:dissolve/>
  </p:transition>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z="3000" dirty="0">
                <a:ea typeface="ＭＳ Ｐゴシック" charset="-128"/>
                <a:cs typeface="ＭＳ Ｐゴシック" charset="-128"/>
              </a:rPr>
              <a:t>Using a MATLAB/Photoshop Interface to Enhance Image Processing in the Interpretation of Radar Imagery</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10</a:t>
            </a:fld>
            <a:r>
              <a:rPr lang="en-US" smtClean="0"/>
              <a:t> of XX</a:t>
            </a:r>
            <a:endParaRPr lang="en-US"/>
          </a:p>
        </p:txBody>
      </p:sp>
      <p:pic>
        <p:nvPicPr>
          <p:cNvPr id="5" name="Picture 4"/>
          <p:cNvPicPr>
            <a:picLocks noChangeAspect="1"/>
          </p:cNvPicPr>
          <p:nvPr/>
        </p:nvPicPr>
        <p:blipFill>
          <a:blip r:embed="rId3"/>
          <a:stretch>
            <a:fillRect/>
          </a:stretch>
        </p:blipFill>
        <p:spPr>
          <a:xfrm>
            <a:off x="609600" y="1828800"/>
            <a:ext cx="7760881" cy="3737172"/>
          </a:xfrm>
          <a:prstGeom prst="rect">
            <a:avLst/>
          </a:prstGeom>
          <a:ln>
            <a:noFill/>
          </a:ln>
          <a:effectLst>
            <a:outerShdw blurRad="190500" algn="tl" rotWithShape="0">
              <a:srgbClr val="000000">
                <a:alpha val="70000"/>
              </a:srgbClr>
            </a:outerShdw>
          </a:effectLst>
        </p:spPr>
      </p:pic>
      <p:sp>
        <p:nvSpPr>
          <p:cNvPr id="2" name="TextBox 1"/>
          <p:cNvSpPr txBox="1"/>
          <p:nvPr/>
        </p:nvSpPr>
        <p:spPr>
          <a:xfrm>
            <a:off x="1823040" y="533400"/>
            <a:ext cx="5334000" cy="769441"/>
          </a:xfrm>
          <a:prstGeom prst="rect">
            <a:avLst/>
          </a:prstGeom>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wrap="square" rtlCol="0">
            <a:spAutoFit/>
          </a:bodyPr>
          <a:lstStyle/>
          <a:p>
            <a:r>
              <a:rPr lang="en-US" sz="4400" dirty="0" smtClean="0"/>
              <a:t>Example program</a:t>
            </a:r>
            <a:endParaRPr lang="en-US" sz="4400" dirty="0"/>
          </a:p>
        </p:txBody>
      </p:sp>
    </p:spTree>
    <p:extLst>
      <p:ext uri="{BB962C8B-B14F-4D97-AF65-F5344CB8AC3E}">
        <p14:creationId xmlns:p14="http://schemas.microsoft.com/office/powerpoint/2010/main" val="2090303626"/>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6408" y="1676400"/>
            <a:ext cx="7773485" cy="388620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11</a:t>
            </a:fld>
            <a:r>
              <a:rPr lang="en-US" smtClean="0"/>
              <a:t> of XX</a:t>
            </a:r>
            <a:endParaRPr lang="en-US"/>
          </a:p>
        </p:txBody>
      </p:sp>
      <p:sp>
        <p:nvSpPr>
          <p:cNvPr id="2" name="TextBox 1"/>
          <p:cNvSpPr txBox="1"/>
          <p:nvPr/>
        </p:nvSpPr>
        <p:spPr>
          <a:xfrm>
            <a:off x="1600200" y="457200"/>
            <a:ext cx="5638800" cy="769441"/>
          </a:xfrm>
          <a:prstGeom prst="rect">
            <a:avLst/>
          </a:prstGeom>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wrap="square" rtlCol="0">
            <a:spAutoFit/>
          </a:bodyPr>
          <a:lstStyle/>
          <a:p>
            <a:r>
              <a:rPr lang="en-US" sz="4400" dirty="0" smtClean="0"/>
              <a:t>“Final” Draft</a:t>
            </a:r>
            <a:endParaRPr lang="en-US" sz="4400" dirty="0"/>
          </a:p>
        </p:txBody>
      </p:sp>
    </p:spTree>
    <p:extLst>
      <p:ext uri="{BB962C8B-B14F-4D97-AF65-F5344CB8AC3E}">
        <p14:creationId xmlns:p14="http://schemas.microsoft.com/office/powerpoint/2010/main" val="155264971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a:lstStyle/>
          <a:p>
            <a:r>
              <a:rPr lang="en-US" dirty="0" smtClean="0"/>
              <a:t>Script Listener</a:t>
            </a:r>
            <a:endParaRPr lang="en-US" dirty="0"/>
          </a:p>
        </p:txBody>
      </p:sp>
      <p:sp>
        <p:nvSpPr>
          <p:cNvPr id="3" name="Content Placeholder 2"/>
          <p:cNvSpPr>
            <a:spLocks noGrp="1"/>
          </p:cNvSpPr>
          <p:nvPr>
            <p:ph idx="1"/>
          </p:nvPr>
        </p:nvSpPr>
        <p:spPr/>
        <p:txBody>
          <a:bodyPr/>
          <a:lstStyle/>
          <a:p>
            <a:r>
              <a:rPr lang="en-US" sz="2500" dirty="0" smtClean="0"/>
              <a:t>AppleScript – Mac OS</a:t>
            </a:r>
          </a:p>
          <a:p>
            <a:r>
              <a:rPr lang="en-US" sz="2500" dirty="0" smtClean="0"/>
              <a:t>VBScript - Windows</a:t>
            </a:r>
          </a:p>
          <a:p>
            <a:r>
              <a:rPr lang="en-US" sz="2500" dirty="0" smtClean="0"/>
              <a:t>JavaScript - Both</a:t>
            </a:r>
            <a:endParaRPr lang="en-US" sz="2500" dirty="0"/>
          </a:p>
          <a:p>
            <a:endParaRPr lang="en-US" sz="2500" dirty="0" smtClean="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12</a:t>
            </a:fld>
            <a:r>
              <a:rPr lang="en-US" smtClean="0"/>
              <a:t> of XX</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651711"/>
            <a:ext cx="3810000" cy="202882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200400"/>
            <a:ext cx="2523245" cy="23907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2345227"/>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500" dirty="0"/>
              <a:t>Provided a new technique for researchers</a:t>
            </a:r>
          </a:p>
          <a:p>
            <a:r>
              <a:rPr lang="en-US" sz="2500" dirty="0" smtClean="0"/>
              <a:t>MATLAB </a:t>
            </a:r>
            <a:r>
              <a:rPr lang="en-US" sz="2500" dirty="0"/>
              <a:t>workshops</a:t>
            </a:r>
          </a:p>
          <a:p>
            <a:r>
              <a:rPr lang="en-US" sz="2500" dirty="0" smtClean="0"/>
              <a:t>Extensive test programs</a:t>
            </a:r>
            <a:endParaRPr lang="en-US" sz="2500" dirty="0"/>
          </a:p>
          <a:p>
            <a:endParaRPr lang="en-US" sz="2500"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13</a:t>
            </a:fld>
            <a:r>
              <a:rPr lang="en-US" smtClean="0"/>
              <a:t> of XX</a:t>
            </a:r>
            <a:endParaRPr lang="en-US"/>
          </a:p>
        </p:txBody>
      </p:sp>
    </p:spTree>
    <p:extLst>
      <p:ext uri="{BB962C8B-B14F-4D97-AF65-F5344CB8AC3E}">
        <p14:creationId xmlns:p14="http://schemas.microsoft.com/office/powerpoint/2010/main" val="2574557417"/>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a:lstStyle/>
          <a:p>
            <a:r>
              <a:rPr lang="en-US" dirty="0" smtClean="0"/>
              <a:t>Future Research</a:t>
            </a:r>
            <a:endParaRPr lang="en-US" dirty="0"/>
          </a:p>
        </p:txBody>
      </p:sp>
      <p:sp>
        <p:nvSpPr>
          <p:cNvPr id="3" name="Content Placeholder 2"/>
          <p:cNvSpPr>
            <a:spLocks noGrp="1"/>
          </p:cNvSpPr>
          <p:nvPr>
            <p:ph idx="1"/>
          </p:nvPr>
        </p:nvSpPr>
        <p:spPr>
          <a:xfrm>
            <a:off x="457200" y="1493838"/>
            <a:ext cx="7315200" cy="4297362"/>
          </a:xfrm>
        </p:spPr>
        <p:txBody>
          <a:bodyPr/>
          <a:lstStyle/>
          <a:p>
            <a:r>
              <a:rPr lang="en-US" sz="2000" dirty="0" smtClean="0"/>
              <a:t>Re Scaling function</a:t>
            </a:r>
          </a:p>
          <a:p>
            <a:r>
              <a:rPr lang="en-US" sz="2000" dirty="0" smtClean="0"/>
              <a:t>Multiple Images</a:t>
            </a:r>
          </a:p>
          <a:p>
            <a:r>
              <a:rPr lang="en-US" sz="2000" dirty="0" smtClean="0"/>
              <a:t>Script Listener </a:t>
            </a:r>
          </a:p>
          <a:p>
            <a:r>
              <a:rPr lang="en-US" sz="2000" dirty="0" smtClean="0"/>
              <a:t>Bas </a:t>
            </a:r>
            <a:r>
              <a:rPr lang="en-US" sz="2000" dirty="0"/>
              <a:t>Relief operation must be </a:t>
            </a:r>
            <a:r>
              <a:rPr lang="en-US" sz="2000" dirty="0" smtClean="0"/>
              <a:t>written</a:t>
            </a:r>
            <a:endParaRPr lang="en-US" sz="2000"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14</a:t>
            </a:fld>
            <a:r>
              <a:rPr lang="en-US" smtClean="0"/>
              <a:t> of XX</a:t>
            </a:r>
            <a:endParaRPr lang="en-US"/>
          </a:p>
        </p:txBody>
      </p:sp>
    </p:spTree>
    <p:extLst>
      <p:ext uri="{BB962C8B-B14F-4D97-AF65-F5344CB8AC3E}">
        <p14:creationId xmlns:p14="http://schemas.microsoft.com/office/powerpoint/2010/main" val="3974927800"/>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1_AcademicPresentation_Template-0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381000" y="2413338"/>
            <a:ext cx="8382000" cy="1477328"/>
          </a:xfrm>
          <a:prstGeom prst="rect">
            <a:avLst/>
          </a:prstGeom>
        </p:spPr>
        <p:txBody>
          <a:bodyPr wrap="square">
            <a:spAutoFit/>
          </a:bodyPr>
          <a:lstStyle/>
          <a:p>
            <a:r>
              <a:rPr lang="en-US" dirty="0">
                <a:solidFill>
                  <a:schemeClr val="bg1"/>
                </a:solidFill>
              </a:rPr>
              <a:t>I would like to thank CReSIS for the opportunity to continue performing research with the program. </a:t>
            </a:r>
          </a:p>
          <a:p>
            <a:r>
              <a:rPr lang="en-US" dirty="0">
                <a:solidFill>
                  <a:schemeClr val="bg1"/>
                </a:solidFill>
              </a:rPr>
              <a:t>John Paden for assisting me even while out of the office</a:t>
            </a:r>
          </a:p>
          <a:p>
            <a:r>
              <a:rPr lang="en-US" dirty="0">
                <a:solidFill>
                  <a:schemeClr val="bg1"/>
                </a:solidFill>
              </a:rPr>
              <a:t>Darryl Monteau and the rest of the CReSIS staff at KU for making us feel at home. </a:t>
            </a:r>
          </a:p>
        </p:txBody>
      </p:sp>
      <p:pic>
        <p:nvPicPr>
          <p:cNvPr id="4" name="Picture 3"/>
          <p:cNvPicPr>
            <a:picLocks noChangeAspect="1"/>
          </p:cNvPicPr>
          <p:nvPr/>
        </p:nvPicPr>
        <p:blipFill>
          <a:blip r:embed="rId4"/>
          <a:stretch>
            <a:fillRect/>
          </a:stretch>
        </p:blipFill>
        <p:spPr>
          <a:xfrm>
            <a:off x="2953371" y="4130641"/>
            <a:ext cx="3237257" cy="1243692"/>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52500" y="1167058"/>
            <a:ext cx="6934200" cy="800554"/>
          </a:xfrm>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a:lstStyle/>
          <a:p>
            <a:pPr eaLnBrk="1" hangingPunct="1"/>
            <a:r>
              <a:rPr lang="en-US" sz="2500" dirty="0" smtClean="0">
                <a:ea typeface="ＭＳ Ｐゴシック" charset="-128"/>
                <a:cs typeface="ＭＳ Ｐゴシック" charset="-128"/>
              </a:rPr>
              <a:t/>
            </a:r>
            <a:br>
              <a:rPr lang="en-US" sz="2500" dirty="0" smtClean="0">
                <a:ea typeface="ＭＳ Ｐゴシック" charset="-128"/>
                <a:cs typeface="ＭＳ Ｐゴシック" charset="-128"/>
              </a:rPr>
            </a:br>
            <a:r>
              <a:rPr lang="en-US" sz="2500" dirty="0">
                <a:ea typeface="ＭＳ Ｐゴシック" charset="-128"/>
                <a:cs typeface="ＭＳ Ｐゴシック" charset="-128"/>
              </a:rPr>
              <a:t>Kalyx McDonald</a:t>
            </a:r>
            <a:br>
              <a:rPr lang="en-US" sz="2500" dirty="0">
                <a:ea typeface="ＭＳ Ｐゴシック" charset="-128"/>
                <a:cs typeface="ＭＳ Ｐゴシック" charset="-128"/>
              </a:rPr>
            </a:br>
            <a:r>
              <a:rPr lang="en-US" sz="2500" dirty="0">
                <a:ea typeface="ＭＳ Ｐゴシック" charset="-128"/>
                <a:cs typeface="ＭＳ Ｐゴシック" charset="-128"/>
              </a:rPr>
              <a:t>Mississippi </a:t>
            </a:r>
            <a:r>
              <a:rPr lang="en-US" sz="2500" dirty="0" smtClean="0">
                <a:ea typeface="ＭＳ Ｐゴシック" charset="-128"/>
                <a:cs typeface="ＭＳ Ｐゴシック" charset="-128"/>
              </a:rPr>
              <a:t>Valley State University</a:t>
            </a:r>
            <a:r>
              <a:rPr lang="en-US" sz="2500" dirty="0">
                <a:ea typeface="ＭＳ Ｐゴシック" charset="-128"/>
                <a:cs typeface="ＭＳ Ｐゴシック" charset="-128"/>
              </a:rPr>
              <a:t/>
            </a:r>
            <a:br>
              <a:rPr lang="en-US" sz="2500" dirty="0">
                <a:ea typeface="ＭＳ Ｐゴシック" charset="-128"/>
                <a:cs typeface="ＭＳ Ｐゴシック" charset="-128"/>
              </a:rPr>
            </a:br>
            <a:endParaRPr lang="en-US" sz="2500" dirty="0">
              <a:ea typeface="ＭＳ Ｐゴシック" charset="-128"/>
              <a:cs typeface="ＭＳ Ｐゴシック" charset="-128"/>
            </a:endParaRPr>
          </a:p>
        </p:txBody>
      </p:sp>
      <p:pic>
        <p:nvPicPr>
          <p:cNvPr id="2" name="Picture 1"/>
          <p:cNvPicPr>
            <a:picLocks noChangeAspect="1"/>
          </p:cNvPicPr>
          <p:nvPr/>
        </p:nvPicPr>
        <p:blipFill>
          <a:blip r:embed="rId3"/>
          <a:stretch>
            <a:fillRect/>
          </a:stretch>
        </p:blipFill>
        <p:spPr>
          <a:xfrm>
            <a:off x="456843" y="2855926"/>
            <a:ext cx="8230313" cy="1146147"/>
          </a:xfrm>
          <a:prstGeom prst="rect">
            <a:avLst/>
          </a:prstGeom>
        </p:spPr>
      </p:pic>
      <p:sp>
        <p:nvSpPr>
          <p:cNvPr id="3" name="Rectangle 2"/>
          <p:cNvSpPr/>
          <p:nvPr/>
        </p:nvSpPr>
        <p:spPr>
          <a:xfrm>
            <a:off x="0" y="3690185"/>
            <a:ext cx="8839200" cy="1246495"/>
          </a:xfrm>
          <a:prstGeom prst="rect">
            <a:avLst/>
          </a:prstGeom>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wrap="square">
            <a:spAutoFit/>
          </a:bodyPr>
          <a:lstStyle/>
          <a:p>
            <a:pPr algn="ctr"/>
            <a:r>
              <a:rPr lang="en-US" sz="2500" dirty="0"/>
              <a:t>Mentor</a:t>
            </a:r>
          </a:p>
          <a:p>
            <a:pPr algn="ctr"/>
            <a:r>
              <a:rPr lang="en-US" sz="2500" dirty="0"/>
              <a:t>John Paden</a:t>
            </a:r>
          </a:p>
          <a:p>
            <a:pPr algn="ctr"/>
            <a:r>
              <a:rPr lang="en-US" sz="2500" dirty="0"/>
              <a:t>The University of Kansas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418801"/>
            <a:ext cx="1569531" cy="11080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967612"/>
            <a:ext cx="1581659" cy="1576387"/>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a:lstStyle/>
          <a:p>
            <a:r>
              <a:rPr lang="en-US" dirty="0" smtClean="0"/>
              <a:t>Overview</a:t>
            </a:r>
            <a:endParaRPr lang="en-US" dirty="0"/>
          </a:p>
        </p:txBody>
      </p:sp>
      <p:sp>
        <p:nvSpPr>
          <p:cNvPr id="3" name="Content Placeholder 2"/>
          <p:cNvSpPr>
            <a:spLocks noGrp="1"/>
          </p:cNvSpPr>
          <p:nvPr>
            <p:ph idx="1"/>
          </p:nvPr>
        </p:nvSpPr>
        <p:spPr>
          <a:xfrm>
            <a:off x="457200" y="1417638"/>
            <a:ext cx="8229600" cy="4297362"/>
          </a:xfrm>
        </p:spPr>
        <p:txBody>
          <a:bodyPr/>
          <a:lstStyle/>
          <a:p>
            <a:r>
              <a:rPr lang="en-US" sz="2000" dirty="0"/>
              <a:t>Abstract</a:t>
            </a:r>
          </a:p>
          <a:p>
            <a:r>
              <a:rPr lang="en-US" sz="2000" dirty="0"/>
              <a:t>Purpose</a:t>
            </a:r>
          </a:p>
          <a:p>
            <a:r>
              <a:rPr lang="en-US" sz="2000" dirty="0"/>
              <a:t>Introduction </a:t>
            </a:r>
          </a:p>
          <a:p>
            <a:r>
              <a:rPr lang="en-US" sz="2000" dirty="0"/>
              <a:t>MATLAB/Photoshop Interface</a:t>
            </a:r>
          </a:p>
          <a:p>
            <a:r>
              <a:rPr lang="en-US" sz="2000" dirty="0"/>
              <a:t>Bas Relief </a:t>
            </a:r>
          </a:p>
          <a:p>
            <a:r>
              <a:rPr lang="en-US" sz="2000" dirty="0"/>
              <a:t>MATLAB/Photoshop </a:t>
            </a:r>
            <a:r>
              <a:rPr lang="en-US" sz="2000" dirty="0" smtClean="0"/>
              <a:t>toolbox</a:t>
            </a:r>
          </a:p>
          <a:p>
            <a:r>
              <a:rPr lang="en-US" sz="2000" dirty="0" smtClean="0">
                <a:solidFill>
                  <a:srgbClr val="01648E"/>
                </a:solidFill>
              </a:rPr>
              <a:t>Radar Echogram</a:t>
            </a:r>
            <a:endParaRPr lang="en-US" sz="2000" dirty="0">
              <a:solidFill>
                <a:srgbClr val="01648E"/>
              </a:solidFill>
            </a:endParaRPr>
          </a:p>
          <a:p>
            <a:r>
              <a:rPr lang="en-US" sz="2000" dirty="0">
                <a:solidFill>
                  <a:srgbClr val="01648E"/>
                </a:solidFill>
              </a:rPr>
              <a:t>Example </a:t>
            </a:r>
            <a:r>
              <a:rPr lang="en-US" sz="2000" dirty="0" smtClean="0">
                <a:solidFill>
                  <a:srgbClr val="01648E"/>
                </a:solidFill>
              </a:rPr>
              <a:t>programs</a:t>
            </a:r>
          </a:p>
          <a:p>
            <a:r>
              <a:rPr lang="en-US" sz="2000" dirty="0" smtClean="0"/>
              <a:t>Scrip Listener</a:t>
            </a:r>
            <a:endParaRPr lang="en-US" sz="2000" dirty="0"/>
          </a:p>
          <a:p>
            <a:r>
              <a:rPr lang="en-US" sz="2000" dirty="0"/>
              <a:t>Conclusion</a:t>
            </a:r>
          </a:p>
          <a:p>
            <a:r>
              <a:rPr lang="en-US" sz="2000" dirty="0"/>
              <a:t>Future </a:t>
            </a:r>
            <a:r>
              <a:rPr lang="en-US" sz="2000" dirty="0" smtClean="0"/>
              <a:t>research</a:t>
            </a:r>
            <a:endParaRPr lang="en-US" sz="2000" dirty="0"/>
          </a:p>
          <a:p>
            <a:r>
              <a:rPr lang="en-US" sz="2000" dirty="0" smtClean="0"/>
              <a:t>Acknowledgements &amp; Questions </a:t>
            </a:r>
            <a:endParaRPr lang="en-US" sz="2000" dirty="0"/>
          </a:p>
          <a:p>
            <a:endParaRPr lang="en-US" sz="2000" dirty="0" smtClean="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3</a:t>
            </a:fld>
            <a:r>
              <a:rPr lang="en-US" smtClean="0"/>
              <a:t> of XX</a:t>
            </a: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a:lstStyle/>
          <a:p>
            <a:r>
              <a:rPr lang="en-US" dirty="0" smtClean="0"/>
              <a:t>Abstract</a:t>
            </a:r>
            <a:endParaRPr lang="en-US" dirty="0"/>
          </a:p>
        </p:txBody>
      </p:sp>
      <p:sp>
        <p:nvSpPr>
          <p:cNvPr id="3" name="Slide Number Placeholder 2"/>
          <p:cNvSpPr>
            <a:spLocks noGrp="1"/>
          </p:cNvSpPr>
          <p:nvPr>
            <p:ph type="sldNum" sz="quarter" idx="10"/>
          </p:nvPr>
        </p:nvSpPr>
        <p:spPr/>
        <p:txBody>
          <a:bodyPr/>
          <a:lstStyle/>
          <a:p>
            <a:pPr>
              <a:defRPr/>
            </a:pPr>
            <a:fld id="{0577E142-D5EA-B648-8EFA-2FE2E397852D}" type="slidenum">
              <a:rPr lang="en-US" smtClean="0"/>
              <a:pPr>
                <a:defRPr/>
              </a:pPr>
              <a:t>4</a:t>
            </a:fld>
            <a:r>
              <a:rPr lang="en-US" smtClean="0"/>
              <a:t> of XX</a:t>
            </a:r>
            <a:endParaRPr lang="en-US"/>
          </a:p>
        </p:txBody>
      </p:sp>
      <p:sp>
        <p:nvSpPr>
          <p:cNvPr id="4" name="Rectangle 3"/>
          <p:cNvSpPr/>
          <p:nvPr/>
        </p:nvSpPr>
        <p:spPr>
          <a:xfrm>
            <a:off x="152400" y="1431085"/>
            <a:ext cx="8686800" cy="3908762"/>
          </a:xfrm>
          <a:prstGeom prst="rect">
            <a:avLst/>
          </a:prstGeom>
        </p:spPr>
        <p:txBody>
          <a:bodyPr wrap="square">
            <a:spAutoFit/>
          </a:bodyPr>
          <a:lstStyle/>
          <a:p>
            <a:r>
              <a:rPr lang="en-US" sz="1550" dirty="0"/>
              <a:t>The Center for Remote Sensing of Ice Sheets (CReSIS) has developed many radars that operate over the frequency range from 140 to 230 MHz with multiple receivers developed for airborne sounding, and imaging of ice sheets. Understanding the echogram data depends on knowing the process of how radar waves interact with natural </a:t>
            </a:r>
            <a:r>
              <a:rPr lang="en-US" sz="1550" dirty="0" smtClean="0"/>
              <a:t>surfaces The </a:t>
            </a:r>
            <a:r>
              <a:rPr lang="en-US" sz="1550" dirty="0"/>
              <a:t>purpose of this project was to use the Bas Relief filter for image processing in order to </a:t>
            </a:r>
            <a:r>
              <a:rPr lang="en-US" sz="1550" dirty="0" smtClean="0"/>
              <a:t>improve </a:t>
            </a:r>
            <a:r>
              <a:rPr lang="en-US" sz="1550" dirty="0"/>
              <a:t>the interpretation of radar imagery. The </a:t>
            </a:r>
            <a:r>
              <a:rPr lang="en-US" sz="1550" dirty="0" smtClean="0"/>
              <a:t>filter, </a:t>
            </a:r>
            <a:r>
              <a:rPr lang="en-US" sz="1550" dirty="0"/>
              <a:t>Bas Relief, currently in Photoshop, was once a sculpture technique in which figures or other design elements were just barely more prominent than the overall background. The University of Kansas CReSIS office heavily relies on the use of MATLAB along with Photoshop to perform several tasks. MATLAB is a high-level programming language and interactive environment with strong mathematical and graphics capabilities while Adobe Photoshop CC allows you to use advanced image processing algorithms that are not available in MATLAB. With Adobe Photoshop Extended we hoped to combine MATLAB commands with Photoshop’s image editing features to further interpret imagery. With the implementation of this algorithm in MATLAB, it would allow researchers to conveniently retrieve and use the newly edited image. By comparing the original image versus enhanced, researchers would be able to improve tracking of features such as internal layers and the ice bottom. </a:t>
            </a:r>
          </a:p>
        </p:txBody>
      </p:sp>
    </p:spTree>
    <p:extLst>
      <p:ext uri="{BB962C8B-B14F-4D97-AF65-F5344CB8AC3E}">
        <p14:creationId xmlns:p14="http://schemas.microsoft.com/office/powerpoint/2010/main" val="1043524078"/>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a:lstStyle/>
          <a:p>
            <a:r>
              <a:rPr lang="en-US" dirty="0" smtClean="0"/>
              <a:t>Purpose</a:t>
            </a:r>
            <a:endParaRPr lang="en-US" dirty="0"/>
          </a:p>
        </p:txBody>
      </p:sp>
      <p:sp>
        <p:nvSpPr>
          <p:cNvPr id="3" name="Slide Number Placeholder 2"/>
          <p:cNvSpPr>
            <a:spLocks noGrp="1"/>
          </p:cNvSpPr>
          <p:nvPr>
            <p:ph type="sldNum" sz="quarter" idx="10"/>
          </p:nvPr>
        </p:nvSpPr>
        <p:spPr/>
        <p:txBody>
          <a:bodyPr/>
          <a:lstStyle/>
          <a:p>
            <a:pPr>
              <a:defRPr/>
            </a:pPr>
            <a:fld id="{0577E142-D5EA-B648-8EFA-2FE2E397852D}" type="slidenum">
              <a:rPr lang="en-US" smtClean="0"/>
              <a:pPr>
                <a:defRPr/>
              </a:pPr>
              <a:t>5</a:t>
            </a:fld>
            <a:r>
              <a:rPr lang="en-US" smtClean="0"/>
              <a:t> of XX</a:t>
            </a:r>
            <a:endParaRPr lang="en-US"/>
          </a:p>
        </p:txBody>
      </p:sp>
      <p:sp>
        <p:nvSpPr>
          <p:cNvPr id="4" name="Rectangle 3"/>
          <p:cNvSpPr/>
          <p:nvPr/>
        </p:nvSpPr>
        <p:spPr>
          <a:xfrm>
            <a:off x="293146" y="1676400"/>
            <a:ext cx="8305800" cy="646331"/>
          </a:xfrm>
          <a:prstGeom prst="rect">
            <a:avLst/>
          </a:prstGeom>
        </p:spPr>
        <p:txBody>
          <a:bodyPr wrap="square">
            <a:spAutoFit/>
          </a:bodyPr>
          <a:lstStyle/>
          <a:p>
            <a:pPr marL="285750" indent="-285750">
              <a:buFont typeface="Arial" panose="020B0604020202020204" pitchFamily="34" charset="0"/>
              <a:buChar char="•"/>
            </a:pPr>
            <a:r>
              <a:rPr lang="en-US" dirty="0"/>
              <a:t>Use the Bas Relief filter for image processing in order to improve the interpretation of radar imagery.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895600"/>
            <a:ext cx="3581066" cy="26858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58" y="2895600"/>
            <a:ext cx="3504533" cy="2628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169869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a:lstStyle/>
          <a:p>
            <a:r>
              <a:rPr lang="en-US" dirty="0" smtClean="0"/>
              <a:t>MATLAB/Photoshop Interface</a:t>
            </a:r>
            <a:endParaRPr lang="en-US" dirty="0"/>
          </a:p>
        </p:txBody>
      </p:sp>
      <p:sp>
        <p:nvSpPr>
          <p:cNvPr id="3" name="Slide Number Placeholder 2"/>
          <p:cNvSpPr>
            <a:spLocks noGrp="1"/>
          </p:cNvSpPr>
          <p:nvPr>
            <p:ph type="sldNum" sz="quarter" idx="10"/>
          </p:nvPr>
        </p:nvSpPr>
        <p:spPr/>
        <p:txBody>
          <a:bodyPr/>
          <a:lstStyle/>
          <a:p>
            <a:pPr>
              <a:defRPr/>
            </a:pPr>
            <a:fld id="{0577E142-D5EA-B648-8EFA-2FE2E397852D}" type="slidenum">
              <a:rPr lang="en-US" smtClean="0"/>
              <a:pPr>
                <a:defRPr/>
              </a:pPr>
              <a:t>6</a:t>
            </a:fld>
            <a:r>
              <a:rPr lang="en-US" smtClean="0"/>
              <a:t> of XX</a:t>
            </a:r>
            <a:endParaRPr lang="en-US"/>
          </a:p>
        </p:txBody>
      </p:sp>
      <p:sp>
        <p:nvSpPr>
          <p:cNvPr id="4" name="Rectangle 3"/>
          <p:cNvSpPr/>
          <p:nvPr/>
        </p:nvSpPr>
        <p:spPr>
          <a:xfrm>
            <a:off x="352942" y="1608455"/>
            <a:ext cx="8333858" cy="923330"/>
          </a:xfrm>
          <a:prstGeom prst="rect">
            <a:avLst/>
          </a:prstGeom>
        </p:spPr>
        <p:txBody>
          <a:bodyPr wrap="square">
            <a:spAutoFit/>
          </a:bodyPr>
          <a:lstStyle/>
          <a:p>
            <a:pPr marL="285750" indent="-285750">
              <a:buFont typeface="Arial" panose="020B0604020202020204" pitchFamily="34" charset="0"/>
              <a:buChar char="•"/>
            </a:pPr>
            <a:r>
              <a:rPr lang="en-US" dirty="0"/>
              <a:t>Photoshop JavaScript interface and the MATLAB library interface.</a:t>
            </a:r>
          </a:p>
          <a:p>
            <a:pPr marL="285750" indent="-285750">
              <a:buFont typeface="Arial" panose="020B0604020202020204" pitchFamily="34" charset="0"/>
              <a:buChar char="•"/>
            </a:pPr>
            <a:r>
              <a:rPr lang="en-US" dirty="0"/>
              <a:t>Not many people have worked with this yet</a:t>
            </a:r>
          </a:p>
          <a:p>
            <a:pPr marL="285750" indent="-285750">
              <a:buFont typeface="Arial" panose="020B0604020202020204" pitchFamily="34" charset="0"/>
              <a:buChar char="•"/>
            </a:pPr>
            <a:r>
              <a:rPr lang="en-US" dirty="0"/>
              <a:t>Very powerful tool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027092"/>
            <a:ext cx="2529188" cy="250114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027092"/>
            <a:ext cx="2514600" cy="25011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7307692"/>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a:lstStyle/>
          <a:p>
            <a:r>
              <a:rPr lang="en-US" dirty="0" smtClean="0"/>
              <a:t>Bas Relief</a:t>
            </a:r>
            <a:endParaRPr lang="en-US" dirty="0"/>
          </a:p>
        </p:txBody>
      </p:sp>
      <p:sp>
        <p:nvSpPr>
          <p:cNvPr id="3" name="Slide Number Placeholder 2"/>
          <p:cNvSpPr>
            <a:spLocks noGrp="1"/>
          </p:cNvSpPr>
          <p:nvPr>
            <p:ph type="sldNum" sz="quarter" idx="10"/>
          </p:nvPr>
        </p:nvSpPr>
        <p:spPr/>
        <p:txBody>
          <a:bodyPr/>
          <a:lstStyle/>
          <a:p>
            <a:pPr>
              <a:defRPr/>
            </a:pPr>
            <a:fld id="{0577E142-D5EA-B648-8EFA-2FE2E397852D}" type="slidenum">
              <a:rPr lang="en-US" smtClean="0"/>
              <a:pPr>
                <a:defRPr/>
              </a:pPr>
              <a:t>7</a:t>
            </a:fld>
            <a:r>
              <a:rPr lang="en-US" smtClean="0"/>
              <a:t> of XX</a:t>
            </a:r>
            <a:endParaRPr lang="en-US"/>
          </a:p>
        </p:txBody>
      </p:sp>
      <p:sp>
        <p:nvSpPr>
          <p:cNvPr id="5" name="Rectangle 4"/>
          <p:cNvSpPr/>
          <p:nvPr/>
        </p:nvSpPr>
        <p:spPr>
          <a:xfrm>
            <a:off x="4110318" y="1654979"/>
            <a:ext cx="4572000" cy="1200329"/>
          </a:xfrm>
          <a:prstGeom prst="rect">
            <a:avLst/>
          </a:prstGeom>
        </p:spPr>
        <p:txBody>
          <a:bodyPr>
            <a:spAutoFit/>
          </a:bodyPr>
          <a:lstStyle/>
          <a:p>
            <a:pPr marL="285750" indent="-285750">
              <a:buFont typeface="Arial" panose="020B0604020202020204" pitchFamily="34" charset="0"/>
              <a:buChar char="•"/>
            </a:pPr>
            <a:r>
              <a:rPr lang="en-US" dirty="0"/>
              <a:t>Type of edge detection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Eliminates all vertical and horizontal blank spots in the image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15580"/>
            <a:ext cx="2867360" cy="38100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122233"/>
            <a:ext cx="3431589" cy="25736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8386284"/>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8</a:t>
            </a:fld>
            <a:r>
              <a:rPr lang="en-US" smtClean="0"/>
              <a:t> of XX</a:t>
            </a:r>
            <a:endParaRPr lang="en-US"/>
          </a:p>
        </p:txBody>
      </p:sp>
      <p:pic>
        <p:nvPicPr>
          <p:cNvPr id="5" name="Picture 4"/>
          <p:cNvPicPr>
            <a:picLocks noChangeAspect="1"/>
          </p:cNvPicPr>
          <p:nvPr/>
        </p:nvPicPr>
        <p:blipFill>
          <a:blip r:embed="rId3"/>
          <a:stretch>
            <a:fillRect/>
          </a:stretch>
        </p:blipFill>
        <p:spPr>
          <a:xfrm>
            <a:off x="228600" y="366019"/>
            <a:ext cx="4081646" cy="245360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4571999" y="402152"/>
            <a:ext cx="4038601" cy="2417473"/>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stretch>
            <a:fillRect/>
          </a:stretch>
        </p:blipFill>
        <p:spPr>
          <a:xfrm>
            <a:off x="1219200" y="3027185"/>
            <a:ext cx="7086600" cy="2672886"/>
          </a:xfrm>
          <a:prstGeom prst="rect">
            <a:avLst/>
          </a:prstGeom>
          <a:ln>
            <a:noFill/>
          </a:ln>
          <a:effectLst>
            <a:outerShdw blurRad="190500" algn="tl" rotWithShape="0">
              <a:srgbClr val="000000">
                <a:alpha val="70000"/>
              </a:srgbClr>
            </a:outerShdw>
          </a:effectLst>
        </p:spPr>
      </p:pic>
      <p:sp>
        <p:nvSpPr>
          <p:cNvPr id="2" name="Oval 1"/>
          <p:cNvSpPr/>
          <p:nvPr/>
        </p:nvSpPr>
        <p:spPr>
          <a:xfrm>
            <a:off x="6736266" y="609712"/>
            <a:ext cx="21336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16892">
                  <a:tint val="66000"/>
                  <a:satMod val="160000"/>
                </a:srgbClr>
              </a:gs>
              <a:gs pos="50000">
                <a:srgbClr val="016892">
                  <a:tint val="44500"/>
                  <a:satMod val="160000"/>
                </a:srgbClr>
              </a:gs>
              <a:gs pos="100000">
                <a:srgbClr val="016892">
                  <a:tint val="23500"/>
                  <a:satMod val="160000"/>
                </a:srgbClr>
              </a:gs>
            </a:gsLst>
            <a:path path="circle">
              <a:fillToRect l="50000" t="50000" r="50000" b="50000"/>
            </a:path>
            <a:tileRect/>
          </a:gradFill>
        </p:spPr>
        <p:txBody>
          <a:bodyPr/>
          <a:lstStyle/>
          <a:p>
            <a:r>
              <a:rPr lang="en-US" dirty="0" smtClean="0"/>
              <a:t>Photoshop Toolbox</a:t>
            </a:r>
            <a:endParaRPr lang="en-US" dirty="0"/>
          </a:p>
        </p:txBody>
      </p:sp>
      <p:sp>
        <p:nvSpPr>
          <p:cNvPr id="3" name="Content Placeholder 2"/>
          <p:cNvSpPr>
            <a:spLocks noGrp="1"/>
          </p:cNvSpPr>
          <p:nvPr>
            <p:ph idx="1"/>
          </p:nvPr>
        </p:nvSpPr>
        <p:spPr>
          <a:xfrm>
            <a:off x="457200" y="1493838"/>
            <a:ext cx="8534400" cy="1096962"/>
          </a:xfrm>
        </p:spPr>
        <p:txBody>
          <a:bodyPr/>
          <a:lstStyle/>
          <a:p>
            <a:r>
              <a:rPr lang="en-US" sz="1800" dirty="0"/>
              <a:t>Psnewdocmatrix – creates a new Photoshop document from a matrix ands send an image from in MATLAB</a:t>
            </a:r>
          </a:p>
          <a:p>
            <a:r>
              <a:rPr lang="en-US" sz="1800" dirty="0"/>
              <a:t>Psgetpixels() – reads the pixel data of the current visible layer back into MATLAB</a:t>
            </a:r>
          </a:p>
          <a:p>
            <a:endParaRPr lang="en-US" sz="1800"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9</a:t>
            </a:fld>
            <a:r>
              <a:rPr lang="en-US" smtClean="0"/>
              <a:t> of XX</a:t>
            </a: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6514"/>
          <a:stretch/>
        </p:blipFill>
        <p:spPr>
          <a:xfrm>
            <a:off x="1905000" y="2971800"/>
            <a:ext cx="5013079" cy="2278062"/>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TotalTime>
  <Words>1084</Words>
  <Application>Microsoft Office PowerPoint</Application>
  <PresentationFormat>Letter Paper (8.5x11 in)</PresentationFormat>
  <Paragraphs>153</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ＭＳ Ｐゴシック</vt:lpstr>
      <vt:lpstr>Arial</vt:lpstr>
      <vt:lpstr>Title Master</vt:lpstr>
      <vt:lpstr>Slide Master</vt:lpstr>
      <vt:lpstr>Using a MATLAB/Photoshop Interface to Enhance Image Processing in the Interpretation of Radar Imagery</vt:lpstr>
      <vt:lpstr> Kalyx McDonald Mississippi Valley State University </vt:lpstr>
      <vt:lpstr>Overview</vt:lpstr>
      <vt:lpstr>Abstract</vt:lpstr>
      <vt:lpstr>Purpose</vt:lpstr>
      <vt:lpstr>MATLAB/Photoshop Interface</vt:lpstr>
      <vt:lpstr>Bas Relief</vt:lpstr>
      <vt:lpstr>PowerPoint Presentation</vt:lpstr>
      <vt:lpstr>Photoshop Toolbox</vt:lpstr>
      <vt:lpstr>PowerPoint Presentation</vt:lpstr>
      <vt:lpstr>PowerPoint Presentation</vt:lpstr>
      <vt:lpstr>Script Listener</vt:lpstr>
      <vt:lpstr>Conclusion</vt:lpstr>
      <vt:lpstr>Future Research</vt:lpstr>
      <vt:lpstr>PowerPoint Presentation</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Lohoefener</dc:creator>
  <cp:lastModifiedBy>kmcdonald</cp:lastModifiedBy>
  <cp:revision>74</cp:revision>
  <dcterms:created xsi:type="dcterms:W3CDTF">2011-11-09T21:13:25Z</dcterms:created>
  <dcterms:modified xsi:type="dcterms:W3CDTF">2014-07-22T21:40:45Z</dcterms:modified>
</cp:coreProperties>
</file>