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43891200" cy="32918400"/>
  <p:notesSz cx="6858000" cy="9144000"/>
  <p:defaultTextStyle>
    <a:defPPr>
      <a:defRPr lang="en-US"/>
    </a:defPPr>
    <a:lvl1pPr algn="ctr" rtl="0" fontAlgn="base">
      <a:spcBef>
        <a:spcPct val="0"/>
      </a:spcBef>
      <a:spcAft>
        <a:spcPct val="0"/>
      </a:spcAft>
      <a:defRPr sz="20100" kern="1200">
        <a:solidFill>
          <a:schemeClr val="bg1"/>
        </a:solidFill>
        <a:latin typeface="Arial" charset="0"/>
        <a:ea typeface="+mn-ea"/>
        <a:cs typeface="+mn-cs"/>
      </a:defRPr>
    </a:lvl1pPr>
    <a:lvl2pPr marL="457200" algn="ctr" rtl="0" fontAlgn="base">
      <a:spcBef>
        <a:spcPct val="0"/>
      </a:spcBef>
      <a:spcAft>
        <a:spcPct val="0"/>
      </a:spcAft>
      <a:defRPr sz="20100" kern="1200">
        <a:solidFill>
          <a:schemeClr val="bg1"/>
        </a:solidFill>
        <a:latin typeface="Arial" charset="0"/>
        <a:ea typeface="+mn-ea"/>
        <a:cs typeface="+mn-cs"/>
      </a:defRPr>
    </a:lvl2pPr>
    <a:lvl3pPr marL="914400" algn="ctr" rtl="0" fontAlgn="base">
      <a:spcBef>
        <a:spcPct val="0"/>
      </a:spcBef>
      <a:spcAft>
        <a:spcPct val="0"/>
      </a:spcAft>
      <a:defRPr sz="20100" kern="1200">
        <a:solidFill>
          <a:schemeClr val="bg1"/>
        </a:solidFill>
        <a:latin typeface="Arial" charset="0"/>
        <a:ea typeface="+mn-ea"/>
        <a:cs typeface="+mn-cs"/>
      </a:defRPr>
    </a:lvl3pPr>
    <a:lvl4pPr marL="1371600" algn="ctr" rtl="0" fontAlgn="base">
      <a:spcBef>
        <a:spcPct val="0"/>
      </a:spcBef>
      <a:spcAft>
        <a:spcPct val="0"/>
      </a:spcAft>
      <a:defRPr sz="20100" kern="1200">
        <a:solidFill>
          <a:schemeClr val="bg1"/>
        </a:solidFill>
        <a:latin typeface="Arial" charset="0"/>
        <a:ea typeface="+mn-ea"/>
        <a:cs typeface="+mn-cs"/>
      </a:defRPr>
    </a:lvl4pPr>
    <a:lvl5pPr marL="1828800" algn="ctr" rtl="0" fontAlgn="base">
      <a:spcBef>
        <a:spcPct val="0"/>
      </a:spcBef>
      <a:spcAft>
        <a:spcPct val="0"/>
      </a:spcAft>
      <a:defRPr sz="20100" kern="1200">
        <a:solidFill>
          <a:schemeClr val="bg1"/>
        </a:solidFill>
        <a:latin typeface="Arial" charset="0"/>
        <a:ea typeface="+mn-ea"/>
        <a:cs typeface="+mn-cs"/>
      </a:defRPr>
    </a:lvl5pPr>
    <a:lvl6pPr marL="2286000" algn="l" defTabSz="914400" rtl="0" eaLnBrk="1" latinLnBrk="0" hangingPunct="1">
      <a:defRPr sz="20100" kern="1200">
        <a:solidFill>
          <a:schemeClr val="bg1"/>
        </a:solidFill>
        <a:latin typeface="Arial" charset="0"/>
        <a:ea typeface="+mn-ea"/>
        <a:cs typeface="+mn-cs"/>
      </a:defRPr>
    </a:lvl6pPr>
    <a:lvl7pPr marL="2743200" algn="l" defTabSz="914400" rtl="0" eaLnBrk="1" latinLnBrk="0" hangingPunct="1">
      <a:defRPr sz="20100" kern="1200">
        <a:solidFill>
          <a:schemeClr val="bg1"/>
        </a:solidFill>
        <a:latin typeface="Arial" charset="0"/>
        <a:ea typeface="+mn-ea"/>
        <a:cs typeface="+mn-cs"/>
      </a:defRPr>
    </a:lvl7pPr>
    <a:lvl8pPr marL="3200400" algn="l" defTabSz="914400" rtl="0" eaLnBrk="1" latinLnBrk="0" hangingPunct="1">
      <a:defRPr sz="20100" kern="1200">
        <a:solidFill>
          <a:schemeClr val="bg1"/>
        </a:solidFill>
        <a:latin typeface="Arial" charset="0"/>
        <a:ea typeface="+mn-ea"/>
        <a:cs typeface="+mn-cs"/>
      </a:defRPr>
    </a:lvl8pPr>
    <a:lvl9pPr marL="3657600" algn="l" defTabSz="914400" rtl="0" eaLnBrk="1" latinLnBrk="0" hangingPunct="1">
      <a:defRPr sz="201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7F"/>
    <a:srgbClr val="A50021"/>
    <a:srgbClr val="80C535"/>
    <a:srgbClr val="CC0000"/>
    <a:srgbClr val="6699FF"/>
    <a:srgbClr val="99CCFF"/>
    <a:srgbClr val="00487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6122" autoAdjust="0"/>
  </p:normalViewPr>
  <p:slideViewPr>
    <p:cSldViewPr snapToGrid="0">
      <p:cViewPr varScale="1">
        <p:scale>
          <a:sx n="23" d="100"/>
          <a:sy n="23" d="100"/>
        </p:scale>
        <p:origin x="-654" y="-90"/>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titan\scratch1\reu2010\jcarse\NGRIP_delta_18O_annual_water_equiv.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titan\scratch1\reu2010\jcarse\NEEM_icecore_mod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4"/>
  <c:chart>
    <c:title>
      <c:tx>
        <c:rich>
          <a:bodyPr/>
          <a:lstStyle/>
          <a:p>
            <a:pPr>
              <a:defRPr/>
            </a:pPr>
            <a:r>
              <a:rPr lang="en-US" dirty="0"/>
              <a:t>NGRIP </a:t>
            </a:r>
            <a:r>
              <a:rPr lang="en-US" dirty="0" smtClean="0"/>
              <a:t>– Model, Radar, </a:t>
            </a:r>
            <a:r>
              <a:rPr lang="en-US" dirty="0"/>
              <a:t>Ice Core (1958 - 1994)</a:t>
            </a:r>
          </a:p>
        </c:rich>
      </c:tx>
      <c:layout>
        <c:manualLayout>
          <c:xMode val="edge"/>
          <c:yMode val="edge"/>
          <c:x val="0.12658638818116658"/>
          <c:y val="1.1904761904761906E-2"/>
        </c:manualLayout>
      </c:layout>
    </c:title>
    <c:plotArea>
      <c:layout>
        <c:manualLayout>
          <c:layoutTarget val="inner"/>
          <c:xMode val="edge"/>
          <c:yMode val="edge"/>
          <c:x val="0.15029777860751081"/>
          <c:y val="0.13522825271841021"/>
          <c:w val="0.66548260487581279"/>
          <c:h val="0.72096034773200113"/>
        </c:manualLayout>
      </c:layout>
      <c:lineChart>
        <c:grouping val="standard"/>
        <c:ser>
          <c:idx val="0"/>
          <c:order val="0"/>
          <c:tx>
            <c:v>Model</c:v>
          </c:tx>
          <c:spPr>
            <a:ln>
              <a:solidFill>
                <a:srgbClr val="00477F"/>
              </a:solidFill>
            </a:ln>
          </c:spPr>
          <c:marker>
            <c:symbol val="none"/>
          </c:marker>
          <c:cat>
            <c:numRef>
              <c:f>Be10_dated_layers!$A$4:$A$40</c:f>
              <c:numCache>
                <c:formatCode>General</c:formatCode>
                <c:ptCount val="37"/>
                <c:pt idx="0">
                  <c:v>1994</c:v>
                </c:pt>
                <c:pt idx="1">
                  <c:v>1993</c:v>
                </c:pt>
                <c:pt idx="2">
                  <c:v>1992</c:v>
                </c:pt>
                <c:pt idx="3">
                  <c:v>1991</c:v>
                </c:pt>
                <c:pt idx="4">
                  <c:v>1990</c:v>
                </c:pt>
                <c:pt idx="5">
                  <c:v>1989</c:v>
                </c:pt>
                <c:pt idx="6">
                  <c:v>1988</c:v>
                </c:pt>
                <c:pt idx="7">
                  <c:v>1987</c:v>
                </c:pt>
                <c:pt idx="8">
                  <c:v>1986</c:v>
                </c:pt>
                <c:pt idx="9">
                  <c:v>1985</c:v>
                </c:pt>
                <c:pt idx="10">
                  <c:v>1984</c:v>
                </c:pt>
                <c:pt idx="11">
                  <c:v>1983</c:v>
                </c:pt>
                <c:pt idx="12">
                  <c:v>1982</c:v>
                </c:pt>
                <c:pt idx="13">
                  <c:v>1981</c:v>
                </c:pt>
                <c:pt idx="14">
                  <c:v>1980</c:v>
                </c:pt>
                <c:pt idx="15">
                  <c:v>1979</c:v>
                </c:pt>
                <c:pt idx="16">
                  <c:v>1978</c:v>
                </c:pt>
                <c:pt idx="17">
                  <c:v>1977</c:v>
                </c:pt>
                <c:pt idx="18">
                  <c:v>1976</c:v>
                </c:pt>
                <c:pt idx="19">
                  <c:v>1975</c:v>
                </c:pt>
                <c:pt idx="20">
                  <c:v>1974</c:v>
                </c:pt>
                <c:pt idx="21">
                  <c:v>1973</c:v>
                </c:pt>
                <c:pt idx="22">
                  <c:v>1972</c:v>
                </c:pt>
                <c:pt idx="23">
                  <c:v>1971</c:v>
                </c:pt>
                <c:pt idx="24">
                  <c:v>1970</c:v>
                </c:pt>
                <c:pt idx="25">
                  <c:v>1969</c:v>
                </c:pt>
                <c:pt idx="26">
                  <c:v>1968</c:v>
                </c:pt>
                <c:pt idx="27">
                  <c:v>1967</c:v>
                </c:pt>
                <c:pt idx="28">
                  <c:v>1966</c:v>
                </c:pt>
                <c:pt idx="29">
                  <c:v>1965</c:v>
                </c:pt>
                <c:pt idx="30">
                  <c:v>1964</c:v>
                </c:pt>
                <c:pt idx="31">
                  <c:v>1963</c:v>
                </c:pt>
                <c:pt idx="32">
                  <c:v>1962</c:v>
                </c:pt>
                <c:pt idx="33">
                  <c:v>1961</c:v>
                </c:pt>
                <c:pt idx="34">
                  <c:v>1960</c:v>
                </c:pt>
                <c:pt idx="35">
                  <c:v>1959</c:v>
                </c:pt>
                <c:pt idx="36">
                  <c:v>1958</c:v>
                </c:pt>
              </c:numCache>
            </c:numRef>
          </c:cat>
          <c:val>
            <c:numRef>
              <c:f>Be10_dated_layers!$I$4:$I$40</c:f>
              <c:numCache>
                <c:formatCode>General</c:formatCode>
                <c:ptCount val="37"/>
                <c:pt idx="0">
                  <c:v>0.19936800000000016</c:v>
                </c:pt>
                <c:pt idx="1">
                  <c:v>0.17718</c:v>
                </c:pt>
                <c:pt idx="2">
                  <c:v>0.16907700000000009</c:v>
                </c:pt>
                <c:pt idx="3">
                  <c:v>0.18267</c:v>
                </c:pt>
                <c:pt idx="4">
                  <c:v>0.18424500000000019</c:v>
                </c:pt>
                <c:pt idx="5">
                  <c:v>0.16528800000000016</c:v>
                </c:pt>
                <c:pt idx="6">
                  <c:v>0.18031700000000012</c:v>
                </c:pt>
                <c:pt idx="7">
                  <c:v>0.19161900000000015</c:v>
                </c:pt>
                <c:pt idx="8">
                  <c:v>0.18771800000000022</c:v>
                </c:pt>
                <c:pt idx="9">
                  <c:v>0.18108900000000011</c:v>
                </c:pt>
                <c:pt idx="10">
                  <c:v>0.171875</c:v>
                </c:pt>
                <c:pt idx="11">
                  <c:v>0.16868500000000008</c:v>
                </c:pt>
                <c:pt idx="12">
                  <c:v>0.15029000000000012</c:v>
                </c:pt>
                <c:pt idx="13">
                  <c:v>0.18201500000000018</c:v>
                </c:pt>
                <c:pt idx="14">
                  <c:v>0.20361199999999999</c:v>
                </c:pt>
                <c:pt idx="15">
                  <c:v>0.18957599999999999</c:v>
                </c:pt>
                <c:pt idx="16">
                  <c:v>0.18714800000000012</c:v>
                </c:pt>
                <c:pt idx="17">
                  <c:v>0.19027500000000008</c:v>
                </c:pt>
                <c:pt idx="18">
                  <c:v>0.21369099999999999</c:v>
                </c:pt>
                <c:pt idx="19">
                  <c:v>0.19404200000000016</c:v>
                </c:pt>
                <c:pt idx="20">
                  <c:v>0.18422400000000011</c:v>
                </c:pt>
                <c:pt idx="21">
                  <c:v>0.19509300000000016</c:v>
                </c:pt>
                <c:pt idx="22">
                  <c:v>0.20282900000000001</c:v>
                </c:pt>
                <c:pt idx="23">
                  <c:v>0.19698300000000016</c:v>
                </c:pt>
                <c:pt idx="24">
                  <c:v>0.20471200000000012</c:v>
                </c:pt>
                <c:pt idx="25">
                  <c:v>0.19865700000000008</c:v>
                </c:pt>
                <c:pt idx="26">
                  <c:v>0.20931500000000011</c:v>
                </c:pt>
                <c:pt idx="27">
                  <c:v>0.17314900000000011</c:v>
                </c:pt>
                <c:pt idx="28">
                  <c:v>0.17754200000000012</c:v>
                </c:pt>
                <c:pt idx="29">
                  <c:v>0.16086600000000009</c:v>
                </c:pt>
                <c:pt idx="30">
                  <c:v>0.20850099999999999</c:v>
                </c:pt>
                <c:pt idx="31">
                  <c:v>0.18019299999999999</c:v>
                </c:pt>
                <c:pt idx="32">
                  <c:v>0.17104100000000011</c:v>
                </c:pt>
                <c:pt idx="33">
                  <c:v>0.15583400000000011</c:v>
                </c:pt>
                <c:pt idx="34">
                  <c:v>0.1701</c:v>
                </c:pt>
                <c:pt idx="35">
                  <c:v>0.17219999999999999</c:v>
                </c:pt>
                <c:pt idx="36">
                  <c:v>0.22110299999999997</c:v>
                </c:pt>
              </c:numCache>
            </c:numRef>
          </c:val>
        </c:ser>
        <c:ser>
          <c:idx val="1"/>
          <c:order val="1"/>
          <c:tx>
            <c:v>Ice Core</c:v>
          </c:tx>
          <c:spPr>
            <a:ln>
              <a:solidFill>
                <a:srgbClr val="A50021"/>
              </a:solidFill>
            </a:ln>
          </c:spPr>
          <c:marker>
            <c:symbol val="none"/>
          </c:marker>
          <c:cat>
            <c:numRef>
              <c:f>Be10_dated_layers!$A$4:$A$40</c:f>
              <c:numCache>
                <c:formatCode>General</c:formatCode>
                <c:ptCount val="37"/>
                <c:pt idx="0">
                  <c:v>1994</c:v>
                </c:pt>
                <c:pt idx="1">
                  <c:v>1993</c:v>
                </c:pt>
                <c:pt idx="2">
                  <c:v>1992</c:v>
                </c:pt>
                <c:pt idx="3">
                  <c:v>1991</c:v>
                </c:pt>
                <c:pt idx="4">
                  <c:v>1990</c:v>
                </c:pt>
                <c:pt idx="5">
                  <c:v>1989</c:v>
                </c:pt>
                <c:pt idx="6">
                  <c:v>1988</c:v>
                </c:pt>
                <c:pt idx="7">
                  <c:v>1987</c:v>
                </c:pt>
                <c:pt idx="8">
                  <c:v>1986</c:v>
                </c:pt>
                <c:pt idx="9">
                  <c:v>1985</c:v>
                </c:pt>
                <c:pt idx="10">
                  <c:v>1984</c:v>
                </c:pt>
                <c:pt idx="11">
                  <c:v>1983</c:v>
                </c:pt>
                <c:pt idx="12">
                  <c:v>1982</c:v>
                </c:pt>
                <c:pt idx="13">
                  <c:v>1981</c:v>
                </c:pt>
                <c:pt idx="14">
                  <c:v>1980</c:v>
                </c:pt>
                <c:pt idx="15">
                  <c:v>1979</c:v>
                </c:pt>
                <c:pt idx="16">
                  <c:v>1978</c:v>
                </c:pt>
                <c:pt idx="17">
                  <c:v>1977</c:v>
                </c:pt>
                <c:pt idx="18">
                  <c:v>1976</c:v>
                </c:pt>
                <c:pt idx="19">
                  <c:v>1975</c:v>
                </c:pt>
                <c:pt idx="20">
                  <c:v>1974</c:v>
                </c:pt>
                <c:pt idx="21">
                  <c:v>1973</c:v>
                </c:pt>
                <c:pt idx="22">
                  <c:v>1972</c:v>
                </c:pt>
                <c:pt idx="23">
                  <c:v>1971</c:v>
                </c:pt>
                <c:pt idx="24">
                  <c:v>1970</c:v>
                </c:pt>
                <c:pt idx="25">
                  <c:v>1969</c:v>
                </c:pt>
                <c:pt idx="26">
                  <c:v>1968</c:v>
                </c:pt>
                <c:pt idx="27">
                  <c:v>1967</c:v>
                </c:pt>
                <c:pt idx="28">
                  <c:v>1966</c:v>
                </c:pt>
                <c:pt idx="29">
                  <c:v>1965</c:v>
                </c:pt>
                <c:pt idx="30">
                  <c:v>1964</c:v>
                </c:pt>
                <c:pt idx="31">
                  <c:v>1963</c:v>
                </c:pt>
                <c:pt idx="32">
                  <c:v>1962</c:v>
                </c:pt>
                <c:pt idx="33">
                  <c:v>1961</c:v>
                </c:pt>
                <c:pt idx="34">
                  <c:v>1960</c:v>
                </c:pt>
                <c:pt idx="35">
                  <c:v>1959</c:v>
                </c:pt>
                <c:pt idx="36">
                  <c:v>1958</c:v>
                </c:pt>
              </c:numCache>
            </c:numRef>
          </c:cat>
          <c:val>
            <c:numRef>
              <c:f>Be10_dated_layers!$F$4:$F$40</c:f>
              <c:numCache>
                <c:formatCode>General</c:formatCode>
                <c:ptCount val="37"/>
                <c:pt idx="0">
                  <c:v>0.18046560000000011</c:v>
                </c:pt>
                <c:pt idx="1">
                  <c:v>0.16377620000000015</c:v>
                </c:pt>
                <c:pt idx="2">
                  <c:v>0.16588530000000015</c:v>
                </c:pt>
                <c:pt idx="3">
                  <c:v>0.18798500000000012</c:v>
                </c:pt>
                <c:pt idx="4">
                  <c:v>0.25144140000000004</c:v>
                </c:pt>
                <c:pt idx="5">
                  <c:v>0.13259820000000011</c:v>
                </c:pt>
                <c:pt idx="6">
                  <c:v>0.11315779999999999</c:v>
                </c:pt>
                <c:pt idx="7">
                  <c:v>0.19761350000000008</c:v>
                </c:pt>
                <c:pt idx="8">
                  <c:v>0.18972730000000024</c:v>
                </c:pt>
                <c:pt idx="9">
                  <c:v>0.11719260000000013</c:v>
                </c:pt>
                <c:pt idx="10">
                  <c:v>0.21540330000000024</c:v>
                </c:pt>
                <c:pt idx="11">
                  <c:v>9.7935600000000025E-2</c:v>
                </c:pt>
                <c:pt idx="12">
                  <c:v>0.15350580000000011</c:v>
                </c:pt>
                <c:pt idx="13">
                  <c:v>0.16616040000000015</c:v>
                </c:pt>
                <c:pt idx="14">
                  <c:v>0.1566236</c:v>
                </c:pt>
                <c:pt idx="15">
                  <c:v>0.18083240000000012</c:v>
                </c:pt>
                <c:pt idx="16">
                  <c:v>0.15983310000000012</c:v>
                </c:pt>
                <c:pt idx="17">
                  <c:v>0.13819190000000001</c:v>
                </c:pt>
                <c:pt idx="18">
                  <c:v>0.22099700000000022</c:v>
                </c:pt>
                <c:pt idx="19">
                  <c:v>0.21191870000000024</c:v>
                </c:pt>
                <c:pt idx="20">
                  <c:v>0.13067249999999997</c:v>
                </c:pt>
                <c:pt idx="21">
                  <c:v>0.19174470000000021</c:v>
                </c:pt>
                <c:pt idx="22">
                  <c:v>0.14506940000000024</c:v>
                </c:pt>
                <c:pt idx="23">
                  <c:v>0.19513759999999997</c:v>
                </c:pt>
                <c:pt idx="24">
                  <c:v>0.16001650000000009</c:v>
                </c:pt>
                <c:pt idx="25">
                  <c:v>0.14882910000000013</c:v>
                </c:pt>
                <c:pt idx="26">
                  <c:v>0.18761820000000018</c:v>
                </c:pt>
                <c:pt idx="27">
                  <c:v>0.13865040000000001</c:v>
                </c:pt>
                <c:pt idx="28">
                  <c:v>0.15231370000000011</c:v>
                </c:pt>
                <c:pt idx="29">
                  <c:v>0.14057610000000001</c:v>
                </c:pt>
                <c:pt idx="30">
                  <c:v>0.23200100000000001</c:v>
                </c:pt>
                <c:pt idx="31">
                  <c:v>0.15598170000000011</c:v>
                </c:pt>
                <c:pt idx="32">
                  <c:v>0.17019519999999999</c:v>
                </c:pt>
                <c:pt idx="33">
                  <c:v>0.14497769999999999</c:v>
                </c:pt>
                <c:pt idx="34">
                  <c:v>0.14589469999999999</c:v>
                </c:pt>
                <c:pt idx="35">
                  <c:v>0.20045620000000011</c:v>
                </c:pt>
                <c:pt idx="36">
                  <c:v>0.16157540000000009</c:v>
                </c:pt>
              </c:numCache>
            </c:numRef>
          </c:val>
        </c:ser>
        <c:ser>
          <c:idx val="2"/>
          <c:order val="2"/>
          <c:tx>
            <c:v>Radar</c:v>
          </c:tx>
          <c:spPr>
            <a:ln>
              <a:solidFill>
                <a:srgbClr val="80C535"/>
              </a:solidFill>
            </a:ln>
          </c:spPr>
          <c:marker>
            <c:symbol val="none"/>
          </c:marker>
          <c:val>
            <c:numRef>
              <c:f>[1]WaterEquiv_2006_1958!$N$2:$AX$2</c:f>
              <c:numCache>
                <c:formatCode>General</c:formatCode>
                <c:ptCount val="37"/>
                <c:pt idx="0">
                  <c:v>0.16760040216250216</c:v>
                </c:pt>
                <c:pt idx="1">
                  <c:v>0.15796533418603337</c:v>
                </c:pt>
                <c:pt idx="2">
                  <c:v>0.15808173044643925</c:v>
                </c:pt>
                <c:pt idx="3">
                  <c:v>0.15059087213246325</c:v>
                </c:pt>
                <c:pt idx="4">
                  <c:v>0.16392787471494696</c:v>
                </c:pt>
                <c:pt idx="5">
                  <c:v>0.13498242208557801</c:v>
                </c:pt>
                <c:pt idx="6">
                  <c:v>0.14603557112246413</c:v>
                </c:pt>
                <c:pt idx="7">
                  <c:v>0.140726013434576</c:v>
                </c:pt>
                <c:pt idx="8">
                  <c:v>0.13798687815703911</c:v>
                </c:pt>
                <c:pt idx="9">
                  <c:v>0.14984923740534126</c:v>
                </c:pt>
                <c:pt idx="10">
                  <c:v>0.21662659625068489</c:v>
                </c:pt>
                <c:pt idx="11">
                  <c:v>0.1096340135258131</c:v>
                </c:pt>
                <c:pt idx="12">
                  <c:v>0.12594903912113026</c:v>
                </c:pt>
                <c:pt idx="13">
                  <c:v>0.14031128593060899</c:v>
                </c:pt>
                <c:pt idx="14">
                  <c:v>0.15731801244087218</c:v>
                </c:pt>
                <c:pt idx="15">
                  <c:v>0.12342478660414502</c:v>
                </c:pt>
                <c:pt idx="16">
                  <c:v>0.14853087861147299</c:v>
                </c:pt>
                <c:pt idx="17">
                  <c:v>0.177710723824619</c:v>
                </c:pt>
                <c:pt idx="18">
                  <c:v>0.15413640160604111</c:v>
                </c:pt>
                <c:pt idx="19">
                  <c:v>0.16669575414148019</c:v>
                </c:pt>
                <c:pt idx="20">
                  <c:v>0.17018969698115788</c:v>
                </c:pt>
                <c:pt idx="21">
                  <c:v>0.15224579485797227</c:v>
                </c:pt>
                <c:pt idx="22">
                  <c:v>0.14255404012431011</c:v>
                </c:pt>
                <c:pt idx="23">
                  <c:v>0.16047644224050209</c:v>
                </c:pt>
                <c:pt idx="24">
                  <c:v>0.12733448029523511</c:v>
                </c:pt>
                <c:pt idx="25">
                  <c:v>0.16431346590506216</c:v>
                </c:pt>
                <c:pt idx="26">
                  <c:v>0.16812318898570608</c:v>
                </c:pt>
                <c:pt idx="27">
                  <c:v>0.16100543418862126</c:v>
                </c:pt>
                <c:pt idx="28">
                  <c:v>0.1187021078122871</c:v>
                </c:pt>
                <c:pt idx="29">
                  <c:v>0.15924116045624526</c:v>
                </c:pt>
                <c:pt idx="30">
                  <c:v>7.8052179303753993E-2</c:v>
                </c:pt>
                <c:pt idx="31">
                  <c:v>0.21108866644091001</c:v>
                </c:pt>
                <c:pt idx="32">
                  <c:v>0.17794013062936326</c:v>
                </c:pt>
                <c:pt idx="33">
                  <c:v>0.125043552040211</c:v>
                </c:pt>
                <c:pt idx="34">
                  <c:v>0.16623236972421615</c:v>
                </c:pt>
                <c:pt idx="35">
                  <c:v>0.20493285202066211</c:v>
                </c:pt>
                <c:pt idx="36">
                  <c:v>6.5410094623656073E-2</c:v>
                </c:pt>
              </c:numCache>
            </c:numRef>
          </c:val>
        </c:ser>
        <c:marker val="1"/>
        <c:axId val="71049984"/>
        <c:axId val="71518848"/>
      </c:lineChart>
      <c:dateAx>
        <c:axId val="71049984"/>
        <c:scaling>
          <c:orientation val="minMax"/>
        </c:scaling>
        <c:axPos val="b"/>
        <c:title>
          <c:tx>
            <c:rich>
              <a:bodyPr/>
              <a:lstStyle/>
              <a:p>
                <a:pPr>
                  <a:defRPr/>
                </a:pPr>
                <a:r>
                  <a:rPr lang="en-US"/>
                  <a:t>Year</a:t>
                </a:r>
              </a:p>
            </c:rich>
          </c:tx>
          <c:layout/>
        </c:title>
        <c:numFmt formatCode="General" sourceLinked="1"/>
        <c:majorTickMark val="cross"/>
        <c:minorTickMark val="out"/>
        <c:tickLblPos val="nextTo"/>
        <c:crossAx val="71518848"/>
        <c:crosses val="autoZero"/>
        <c:lblOffset val="100"/>
        <c:baseTimeUnit val="days"/>
        <c:majorUnit val="6"/>
        <c:majorTimeUnit val="days"/>
        <c:minorUnit val="1"/>
        <c:minorTimeUnit val="days"/>
      </c:dateAx>
      <c:valAx>
        <c:axId val="71518848"/>
        <c:scaling>
          <c:orientation val="minMax"/>
        </c:scaling>
        <c:axPos val="l"/>
        <c:majorGridlines/>
        <c:title>
          <c:tx>
            <c:rich>
              <a:bodyPr rot="-5400000" vert="horz"/>
              <a:lstStyle/>
              <a:p>
                <a:pPr>
                  <a:defRPr/>
                </a:pPr>
                <a:r>
                  <a:rPr lang="en-US"/>
                  <a:t>Accumulation water equivalence (meters)</a:t>
                </a:r>
              </a:p>
            </c:rich>
          </c:tx>
          <c:layout/>
        </c:title>
        <c:numFmt formatCode="General" sourceLinked="1"/>
        <c:tickLblPos val="nextTo"/>
        <c:crossAx val="71049984"/>
        <c:crosses val="autoZero"/>
        <c:crossBetween val="midCat"/>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34"/>
  <c:chart>
    <c:title>
      <c:tx>
        <c:rich>
          <a:bodyPr/>
          <a:lstStyle/>
          <a:p>
            <a:pPr>
              <a:defRPr/>
            </a:pPr>
            <a:r>
              <a:rPr lang="en-US"/>
              <a:t>NEEM - Model, Radar, Ice Core (1958 - 2003)</a:t>
            </a:r>
          </a:p>
        </c:rich>
      </c:tx>
      <c:layout/>
    </c:title>
    <c:plotArea>
      <c:layout>
        <c:manualLayout>
          <c:layoutTarget val="inner"/>
          <c:xMode val="edge"/>
          <c:yMode val="edge"/>
          <c:x val="0.14847140416184973"/>
          <c:y val="0.10402601634375162"/>
          <c:w val="0.67000091058527589"/>
          <c:h val="0.74995053392569488"/>
        </c:manualLayout>
      </c:layout>
      <c:lineChart>
        <c:grouping val="standard"/>
        <c:ser>
          <c:idx val="0"/>
          <c:order val="0"/>
          <c:tx>
            <c:v>Model</c:v>
          </c:tx>
          <c:spPr>
            <a:ln>
              <a:solidFill>
                <a:srgbClr val="00477F"/>
              </a:solidFill>
            </a:ln>
          </c:spPr>
          <c:marker>
            <c:symbol val="none"/>
          </c:marker>
          <c:cat>
            <c:numRef>
              <c:f>'NEEM_water_equiv_accum_2003-173'!$A$2:$A$47</c:f>
              <c:numCache>
                <c:formatCode>General</c:formatCode>
                <c:ptCount val="46"/>
                <c:pt idx="0">
                  <c:v>2003</c:v>
                </c:pt>
                <c:pt idx="1">
                  <c:v>2002</c:v>
                </c:pt>
                <c:pt idx="2">
                  <c:v>2001</c:v>
                </c:pt>
                <c:pt idx="3">
                  <c:v>2000</c:v>
                </c:pt>
                <c:pt idx="4">
                  <c:v>1999</c:v>
                </c:pt>
                <c:pt idx="5">
                  <c:v>1998</c:v>
                </c:pt>
                <c:pt idx="6">
                  <c:v>1997</c:v>
                </c:pt>
                <c:pt idx="7">
                  <c:v>1996</c:v>
                </c:pt>
                <c:pt idx="8">
                  <c:v>1995</c:v>
                </c:pt>
                <c:pt idx="9">
                  <c:v>1994</c:v>
                </c:pt>
                <c:pt idx="10">
                  <c:v>1993</c:v>
                </c:pt>
                <c:pt idx="11">
                  <c:v>1992</c:v>
                </c:pt>
                <c:pt idx="12">
                  <c:v>1991</c:v>
                </c:pt>
                <c:pt idx="13">
                  <c:v>1990</c:v>
                </c:pt>
                <c:pt idx="14">
                  <c:v>1989</c:v>
                </c:pt>
                <c:pt idx="15">
                  <c:v>1988</c:v>
                </c:pt>
                <c:pt idx="16">
                  <c:v>1987</c:v>
                </c:pt>
                <c:pt idx="17">
                  <c:v>1986</c:v>
                </c:pt>
                <c:pt idx="18">
                  <c:v>1985</c:v>
                </c:pt>
                <c:pt idx="19">
                  <c:v>1984</c:v>
                </c:pt>
                <c:pt idx="20">
                  <c:v>1983</c:v>
                </c:pt>
                <c:pt idx="21">
                  <c:v>1982</c:v>
                </c:pt>
                <c:pt idx="22">
                  <c:v>1981</c:v>
                </c:pt>
                <c:pt idx="23">
                  <c:v>1980</c:v>
                </c:pt>
                <c:pt idx="24">
                  <c:v>1979</c:v>
                </c:pt>
                <c:pt idx="25">
                  <c:v>1978</c:v>
                </c:pt>
                <c:pt idx="26">
                  <c:v>1977</c:v>
                </c:pt>
                <c:pt idx="27">
                  <c:v>1976</c:v>
                </c:pt>
                <c:pt idx="28">
                  <c:v>1975</c:v>
                </c:pt>
                <c:pt idx="29">
                  <c:v>1974</c:v>
                </c:pt>
                <c:pt idx="30">
                  <c:v>1973</c:v>
                </c:pt>
                <c:pt idx="31">
                  <c:v>1972</c:v>
                </c:pt>
                <c:pt idx="32">
                  <c:v>1971</c:v>
                </c:pt>
                <c:pt idx="33">
                  <c:v>1970</c:v>
                </c:pt>
                <c:pt idx="34">
                  <c:v>1969</c:v>
                </c:pt>
                <c:pt idx="35">
                  <c:v>1968</c:v>
                </c:pt>
                <c:pt idx="36">
                  <c:v>1967</c:v>
                </c:pt>
                <c:pt idx="37">
                  <c:v>1966</c:v>
                </c:pt>
                <c:pt idx="38">
                  <c:v>1965</c:v>
                </c:pt>
                <c:pt idx="39">
                  <c:v>1964</c:v>
                </c:pt>
                <c:pt idx="40">
                  <c:v>1963</c:v>
                </c:pt>
                <c:pt idx="41">
                  <c:v>1962</c:v>
                </c:pt>
                <c:pt idx="42">
                  <c:v>1961</c:v>
                </c:pt>
                <c:pt idx="43">
                  <c:v>1960</c:v>
                </c:pt>
                <c:pt idx="44">
                  <c:v>1959</c:v>
                </c:pt>
                <c:pt idx="45">
                  <c:v>1958</c:v>
                </c:pt>
              </c:numCache>
            </c:numRef>
          </c:cat>
          <c:val>
            <c:numRef>
              <c:f>'NEEM_water_equiv_accum_2003-173'!$D$2:$D$47</c:f>
              <c:numCache>
                <c:formatCode>General</c:formatCode>
                <c:ptCount val="46"/>
                <c:pt idx="0">
                  <c:v>0.24253600000000011</c:v>
                </c:pt>
                <c:pt idx="1">
                  <c:v>0.196127</c:v>
                </c:pt>
                <c:pt idx="2">
                  <c:v>0.28799400000000008</c:v>
                </c:pt>
                <c:pt idx="3">
                  <c:v>0.24295100000000011</c:v>
                </c:pt>
                <c:pt idx="4">
                  <c:v>0.19673499999999999</c:v>
                </c:pt>
                <c:pt idx="5">
                  <c:v>0.23653299999999999</c:v>
                </c:pt>
                <c:pt idx="6">
                  <c:v>0.23310500000000001</c:v>
                </c:pt>
                <c:pt idx="7">
                  <c:v>0.25531600000000026</c:v>
                </c:pt>
                <c:pt idx="8">
                  <c:v>0.24462600000000001</c:v>
                </c:pt>
                <c:pt idx="9">
                  <c:v>0.21839000000000011</c:v>
                </c:pt>
                <c:pt idx="10">
                  <c:v>0.20604400000000012</c:v>
                </c:pt>
                <c:pt idx="11">
                  <c:v>0.21860399999999999</c:v>
                </c:pt>
                <c:pt idx="12">
                  <c:v>0.17578199999999999</c:v>
                </c:pt>
                <c:pt idx="13">
                  <c:v>0.19953499999999999</c:v>
                </c:pt>
                <c:pt idx="14">
                  <c:v>0.19214400000000001</c:v>
                </c:pt>
                <c:pt idx="15">
                  <c:v>0.269231</c:v>
                </c:pt>
                <c:pt idx="16">
                  <c:v>0.21360899999999999</c:v>
                </c:pt>
                <c:pt idx="17">
                  <c:v>0.19323399999999999</c:v>
                </c:pt>
                <c:pt idx="18">
                  <c:v>0.23900299999999999</c:v>
                </c:pt>
                <c:pt idx="19">
                  <c:v>0.17512800000000001</c:v>
                </c:pt>
                <c:pt idx="20">
                  <c:v>0.16550799999999999</c:v>
                </c:pt>
                <c:pt idx="21">
                  <c:v>0.16672799999999999</c:v>
                </c:pt>
                <c:pt idx="22">
                  <c:v>0.224831</c:v>
                </c:pt>
                <c:pt idx="23">
                  <c:v>0.21955100000000011</c:v>
                </c:pt>
                <c:pt idx="24">
                  <c:v>0.23996300000000018</c:v>
                </c:pt>
                <c:pt idx="25">
                  <c:v>0.192274</c:v>
                </c:pt>
                <c:pt idx="26">
                  <c:v>0.17898500000000012</c:v>
                </c:pt>
                <c:pt idx="27">
                  <c:v>0.21791600000000025</c:v>
                </c:pt>
                <c:pt idx="28">
                  <c:v>0.21225900000000011</c:v>
                </c:pt>
                <c:pt idx="29">
                  <c:v>0.17744900000000022</c:v>
                </c:pt>
                <c:pt idx="30">
                  <c:v>0.253857</c:v>
                </c:pt>
                <c:pt idx="31">
                  <c:v>0.21842600000000012</c:v>
                </c:pt>
                <c:pt idx="32">
                  <c:v>0.18819500000000011</c:v>
                </c:pt>
                <c:pt idx="33">
                  <c:v>0.21243700000000013</c:v>
                </c:pt>
                <c:pt idx="34">
                  <c:v>0.21189800000000011</c:v>
                </c:pt>
                <c:pt idx="35">
                  <c:v>0.23014699999999999</c:v>
                </c:pt>
                <c:pt idx="36">
                  <c:v>0.21031400000000011</c:v>
                </c:pt>
                <c:pt idx="37">
                  <c:v>0.22789499999999999</c:v>
                </c:pt>
                <c:pt idx="38">
                  <c:v>0.19604400000000011</c:v>
                </c:pt>
                <c:pt idx="39">
                  <c:v>0.23669899999999999</c:v>
                </c:pt>
                <c:pt idx="40">
                  <c:v>0.201151</c:v>
                </c:pt>
                <c:pt idx="41">
                  <c:v>0.16863800000000001</c:v>
                </c:pt>
                <c:pt idx="42">
                  <c:v>0.16570799999999999</c:v>
                </c:pt>
                <c:pt idx="43">
                  <c:v>0.14912700000000001</c:v>
                </c:pt>
                <c:pt idx="44">
                  <c:v>0.14661600000000011</c:v>
                </c:pt>
                <c:pt idx="45">
                  <c:v>0.18539800000000012</c:v>
                </c:pt>
              </c:numCache>
            </c:numRef>
          </c:val>
        </c:ser>
        <c:ser>
          <c:idx val="1"/>
          <c:order val="1"/>
          <c:tx>
            <c:v>Ice Core</c:v>
          </c:tx>
          <c:spPr>
            <a:ln>
              <a:solidFill>
                <a:srgbClr val="A50021"/>
              </a:solidFill>
            </a:ln>
          </c:spPr>
          <c:marker>
            <c:symbol val="none"/>
          </c:marker>
          <c:cat>
            <c:numRef>
              <c:f>'NEEM_water_equiv_accum_2003-173'!$A$2:$A$47</c:f>
              <c:numCache>
                <c:formatCode>General</c:formatCode>
                <c:ptCount val="46"/>
                <c:pt idx="0">
                  <c:v>2003</c:v>
                </c:pt>
                <c:pt idx="1">
                  <c:v>2002</c:v>
                </c:pt>
                <c:pt idx="2">
                  <c:v>2001</c:v>
                </c:pt>
                <c:pt idx="3">
                  <c:v>2000</c:v>
                </c:pt>
                <c:pt idx="4">
                  <c:v>1999</c:v>
                </c:pt>
                <c:pt idx="5">
                  <c:v>1998</c:v>
                </c:pt>
                <c:pt idx="6">
                  <c:v>1997</c:v>
                </c:pt>
                <c:pt idx="7">
                  <c:v>1996</c:v>
                </c:pt>
                <c:pt idx="8">
                  <c:v>1995</c:v>
                </c:pt>
                <c:pt idx="9">
                  <c:v>1994</c:v>
                </c:pt>
                <c:pt idx="10">
                  <c:v>1993</c:v>
                </c:pt>
                <c:pt idx="11">
                  <c:v>1992</c:v>
                </c:pt>
                <c:pt idx="12">
                  <c:v>1991</c:v>
                </c:pt>
                <c:pt idx="13">
                  <c:v>1990</c:v>
                </c:pt>
                <c:pt idx="14">
                  <c:v>1989</c:v>
                </c:pt>
                <c:pt idx="15">
                  <c:v>1988</c:v>
                </c:pt>
                <c:pt idx="16">
                  <c:v>1987</c:v>
                </c:pt>
                <c:pt idx="17">
                  <c:v>1986</c:v>
                </c:pt>
                <c:pt idx="18">
                  <c:v>1985</c:v>
                </c:pt>
                <c:pt idx="19">
                  <c:v>1984</c:v>
                </c:pt>
                <c:pt idx="20">
                  <c:v>1983</c:v>
                </c:pt>
                <c:pt idx="21">
                  <c:v>1982</c:v>
                </c:pt>
                <c:pt idx="22">
                  <c:v>1981</c:v>
                </c:pt>
                <c:pt idx="23">
                  <c:v>1980</c:v>
                </c:pt>
                <c:pt idx="24">
                  <c:v>1979</c:v>
                </c:pt>
                <c:pt idx="25">
                  <c:v>1978</c:v>
                </c:pt>
                <c:pt idx="26">
                  <c:v>1977</c:v>
                </c:pt>
                <c:pt idx="27">
                  <c:v>1976</c:v>
                </c:pt>
                <c:pt idx="28">
                  <c:v>1975</c:v>
                </c:pt>
                <c:pt idx="29">
                  <c:v>1974</c:v>
                </c:pt>
                <c:pt idx="30">
                  <c:v>1973</c:v>
                </c:pt>
                <c:pt idx="31">
                  <c:v>1972</c:v>
                </c:pt>
                <c:pt idx="32">
                  <c:v>1971</c:v>
                </c:pt>
                <c:pt idx="33">
                  <c:v>1970</c:v>
                </c:pt>
                <c:pt idx="34">
                  <c:v>1969</c:v>
                </c:pt>
                <c:pt idx="35">
                  <c:v>1968</c:v>
                </c:pt>
                <c:pt idx="36">
                  <c:v>1967</c:v>
                </c:pt>
                <c:pt idx="37">
                  <c:v>1966</c:v>
                </c:pt>
                <c:pt idx="38">
                  <c:v>1965</c:v>
                </c:pt>
                <c:pt idx="39">
                  <c:v>1964</c:v>
                </c:pt>
                <c:pt idx="40">
                  <c:v>1963</c:v>
                </c:pt>
                <c:pt idx="41">
                  <c:v>1962</c:v>
                </c:pt>
                <c:pt idx="42">
                  <c:v>1961</c:v>
                </c:pt>
                <c:pt idx="43">
                  <c:v>1960</c:v>
                </c:pt>
                <c:pt idx="44">
                  <c:v>1959</c:v>
                </c:pt>
                <c:pt idx="45">
                  <c:v>1958</c:v>
                </c:pt>
              </c:numCache>
            </c:numRef>
          </c:cat>
          <c:val>
            <c:numRef>
              <c:f>'NEEM_water_equiv_accum_2003-173'!$B$2:$B$47</c:f>
              <c:numCache>
                <c:formatCode>General</c:formatCode>
                <c:ptCount val="46"/>
                <c:pt idx="0">
                  <c:v>0.14780000000000001</c:v>
                </c:pt>
                <c:pt idx="1">
                  <c:v>0.20765</c:v>
                </c:pt>
                <c:pt idx="2">
                  <c:v>0.25302559100000022</c:v>
                </c:pt>
                <c:pt idx="3">
                  <c:v>0.21986396300000011</c:v>
                </c:pt>
                <c:pt idx="4">
                  <c:v>0.18358569899999999</c:v>
                </c:pt>
                <c:pt idx="5">
                  <c:v>0.20779154599999999</c:v>
                </c:pt>
                <c:pt idx="6">
                  <c:v>0.19035996899999988</c:v>
                </c:pt>
                <c:pt idx="7">
                  <c:v>0.23686629300000012</c:v>
                </c:pt>
                <c:pt idx="8">
                  <c:v>0.24136955700000001</c:v>
                </c:pt>
                <c:pt idx="9">
                  <c:v>0.17829887200000011</c:v>
                </c:pt>
                <c:pt idx="10">
                  <c:v>0.18057623000000012</c:v>
                </c:pt>
                <c:pt idx="11">
                  <c:v>0.18279477799999999</c:v>
                </c:pt>
                <c:pt idx="12">
                  <c:v>0.18497138400000018</c:v>
                </c:pt>
                <c:pt idx="13">
                  <c:v>0.21064672300000001</c:v>
                </c:pt>
                <c:pt idx="14">
                  <c:v>0.11817342900000002</c:v>
                </c:pt>
                <c:pt idx="15">
                  <c:v>0.26279727599999997</c:v>
                </c:pt>
                <c:pt idx="16">
                  <c:v>0.19351001800000001</c:v>
                </c:pt>
                <c:pt idx="17">
                  <c:v>0.195477652</c:v>
                </c:pt>
                <c:pt idx="18">
                  <c:v>0.19740791699999999</c:v>
                </c:pt>
                <c:pt idx="19">
                  <c:v>0.199288727</c:v>
                </c:pt>
                <c:pt idx="20">
                  <c:v>0.10034043500000001</c:v>
                </c:pt>
                <c:pt idx="21">
                  <c:v>0.12606761599999997</c:v>
                </c:pt>
                <c:pt idx="22">
                  <c:v>0.22869858000000001</c:v>
                </c:pt>
                <c:pt idx="23">
                  <c:v>0.19229847000000011</c:v>
                </c:pt>
                <c:pt idx="24">
                  <c:v>0.20679298100000013</c:v>
                </c:pt>
                <c:pt idx="25">
                  <c:v>0.117070061</c:v>
                </c:pt>
                <c:pt idx="26">
                  <c:v>0.20943865600000011</c:v>
                </c:pt>
                <c:pt idx="27">
                  <c:v>0.21108406399999999</c:v>
                </c:pt>
                <c:pt idx="28">
                  <c:v>0.23940169400000011</c:v>
                </c:pt>
                <c:pt idx="29">
                  <c:v>0.17415211999999997</c:v>
                </c:pt>
                <c:pt idx="30">
                  <c:v>0.22928243300000012</c:v>
                </c:pt>
                <c:pt idx="31">
                  <c:v>0.20373709100000012</c:v>
                </c:pt>
                <c:pt idx="32">
                  <c:v>0.25995647900000035</c:v>
                </c:pt>
                <c:pt idx="33">
                  <c:v>0.15144915900000025</c:v>
                </c:pt>
                <c:pt idx="34">
                  <c:v>0.24929074400000012</c:v>
                </c:pt>
                <c:pt idx="35">
                  <c:v>0.139271277</c:v>
                </c:pt>
                <c:pt idx="36">
                  <c:v>0.28017865400000008</c:v>
                </c:pt>
                <c:pt idx="37">
                  <c:v>0.169131067</c:v>
                </c:pt>
                <c:pt idx="38">
                  <c:v>0.198277654</c:v>
                </c:pt>
                <c:pt idx="39">
                  <c:v>0.22784675200000001</c:v>
                </c:pt>
                <c:pt idx="40">
                  <c:v>0.25787870000000035</c:v>
                </c:pt>
                <c:pt idx="41">
                  <c:v>0.14396484600000012</c:v>
                </c:pt>
                <c:pt idx="42">
                  <c:v>0.12998991300000001</c:v>
                </c:pt>
                <c:pt idx="43">
                  <c:v>0.15941303400000026</c:v>
                </c:pt>
                <c:pt idx="44">
                  <c:v>0.14542617399999999</c:v>
                </c:pt>
                <c:pt idx="45">
                  <c:v>0.21903205700000011</c:v>
                </c:pt>
              </c:numCache>
            </c:numRef>
          </c:val>
        </c:ser>
        <c:ser>
          <c:idx val="2"/>
          <c:order val="2"/>
          <c:tx>
            <c:v>Radar</c:v>
          </c:tx>
          <c:spPr>
            <a:ln>
              <a:solidFill>
                <a:srgbClr val="80C535"/>
              </a:solidFill>
            </a:ln>
          </c:spPr>
          <c:marker>
            <c:symbol val="none"/>
          </c:marker>
          <c:val>
            <c:numRef>
              <c:f>'NEEM_water_equiv_accum_2003-173'!$C$2:$C$47</c:f>
              <c:numCache>
                <c:formatCode>General</c:formatCode>
                <c:ptCount val="46"/>
                <c:pt idx="0">
                  <c:v>0.18644609571244436</c:v>
                </c:pt>
                <c:pt idx="1">
                  <c:v>0.15308701593029811</c:v>
                </c:pt>
                <c:pt idx="2">
                  <c:v>0.143389667503695</c:v>
                </c:pt>
                <c:pt idx="3">
                  <c:v>6.4897019235730102E-2</c:v>
                </c:pt>
                <c:pt idx="4">
                  <c:v>0.16774258785854099</c:v>
                </c:pt>
                <c:pt idx="5">
                  <c:v>0.18632877245492599</c:v>
                </c:pt>
                <c:pt idx="6">
                  <c:v>0.13765043295721099</c:v>
                </c:pt>
                <c:pt idx="7">
                  <c:v>0.1353705168598239</c:v>
                </c:pt>
                <c:pt idx="8">
                  <c:v>0.19792214339229722</c:v>
                </c:pt>
                <c:pt idx="9">
                  <c:v>0.16760040216250199</c:v>
                </c:pt>
                <c:pt idx="10">
                  <c:v>0.15796533418603337</c:v>
                </c:pt>
                <c:pt idx="11">
                  <c:v>0.15808173044643925</c:v>
                </c:pt>
                <c:pt idx="12">
                  <c:v>0.15059087213246325</c:v>
                </c:pt>
                <c:pt idx="13">
                  <c:v>0.16392787471494688</c:v>
                </c:pt>
                <c:pt idx="14">
                  <c:v>0.13498242208557801</c:v>
                </c:pt>
                <c:pt idx="15">
                  <c:v>0.14603557112246413</c:v>
                </c:pt>
                <c:pt idx="16">
                  <c:v>0.140726013434576</c:v>
                </c:pt>
                <c:pt idx="17">
                  <c:v>0.13798687815703911</c:v>
                </c:pt>
                <c:pt idx="18">
                  <c:v>0.14984923740534126</c:v>
                </c:pt>
                <c:pt idx="19">
                  <c:v>0.21662659625068489</c:v>
                </c:pt>
                <c:pt idx="20">
                  <c:v>0.1096340135258131</c:v>
                </c:pt>
                <c:pt idx="21">
                  <c:v>0.12594903912113026</c:v>
                </c:pt>
                <c:pt idx="22">
                  <c:v>0.14031128593060899</c:v>
                </c:pt>
                <c:pt idx="23">
                  <c:v>0.15731801244087218</c:v>
                </c:pt>
                <c:pt idx="24">
                  <c:v>0.12342478660414502</c:v>
                </c:pt>
                <c:pt idx="25">
                  <c:v>0.14853087861147299</c:v>
                </c:pt>
                <c:pt idx="26">
                  <c:v>0.177710723824619</c:v>
                </c:pt>
                <c:pt idx="27">
                  <c:v>0.15413640160604111</c:v>
                </c:pt>
                <c:pt idx="28">
                  <c:v>0.16669575414148011</c:v>
                </c:pt>
                <c:pt idx="29">
                  <c:v>0.17018969698115788</c:v>
                </c:pt>
                <c:pt idx="30">
                  <c:v>0.15224579485797227</c:v>
                </c:pt>
                <c:pt idx="31">
                  <c:v>0.14255404012431011</c:v>
                </c:pt>
                <c:pt idx="32">
                  <c:v>0.160476442240502</c:v>
                </c:pt>
                <c:pt idx="33">
                  <c:v>0.12733448029523511</c:v>
                </c:pt>
                <c:pt idx="34">
                  <c:v>0.16431346590506199</c:v>
                </c:pt>
                <c:pt idx="35">
                  <c:v>0.168123188985706</c:v>
                </c:pt>
                <c:pt idx="36">
                  <c:v>0.16100543418862118</c:v>
                </c:pt>
                <c:pt idx="37">
                  <c:v>0.11870210781228706</c:v>
                </c:pt>
                <c:pt idx="38">
                  <c:v>0.15924116045624526</c:v>
                </c:pt>
                <c:pt idx="39">
                  <c:v>7.8052179303753993E-2</c:v>
                </c:pt>
                <c:pt idx="40">
                  <c:v>0.21108866644091001</c:v>
                </c:pt>
                <c:pt idx="41">
                  <c:v>0.17794013062936326</c:v>
                </c:pt>
                <c:pt idx="42">
                  <c:v>0.125043552040211</c:v>
                </c:pt>
                <c:pt idx="43">
                  <c:v>0.16623236972421601</c:v>
                </c:pt>
                <c:pt idx="44">
                  <c:v>0.20493285202066211</c:v>
                </c:pt>
                <c:pt idx="45">
                  <c:v>6.5410094623656073E-2</c:v>
                </c:pt>
              </c:numCache>
            </c:numRef>
          </c:val>
        </c:ser>
        <c:marker val="1"/>
        <c:axId val="77005184"/>
        <c:axId val="77042432"/>
      </c:lineChart>
      <c:dateAx>
        <c:axId val="77005184"/>
        <c:scaling>
          <c:orientation val="minMax"/>
        </c:scaling>
        <c:axPos val="b"/>
        <c:title>
          <c:tx>
            <c:rich>
              <a:bodyPr/>
              <a:lstStyle/>
              <a:p>
                <a:pPr>
                  <a:defRPr/>
                </a:pPr>
                <a:r>
                  <a:rPr lang="en-US" dirty="0" smtClean="0"/>
                  <a:t>Year</a:t>
                </a:r>
                <a:endParaRPr lang="en-US" dirty="0"/>
              </a:p>
            </c:rich>
          </c:tx>
          <c:layout/>
        </c:title>
        <c:numFmt formatCode="General" sourceLinked="1"/>
        <c:majorTickMark val="cross"/>
        <c:minorTickMark val="in"/>
        <c:tickLblPos val="nextTo"/>
        <c:crossAx val="77042432"/>
        <c:crosses val="autoZero"/>
        <c:lblOffset val="100"/>
        <c:baseTimeUnit val="days"/>
        <c:majorUnit val="6"/>
        <c:minorUnit val="1"/>
        <c:minorTimeUnit val="days"/>
      </c:dateAx>
      <c:valAx>
        <c:axId val="77042432"/>
        <c:scaling>
          <c:orientation val="minMax"/>
        </c:scaling>
        <c:axPos val="l"/>
        <c:majorGridlines/>
        <c:title>
          <c:tx>
            <c:rich>
              <a:bodyPr rot="-5400000" vert="horz"/>
              <a:lstStyle/>
              <a:p>
                <a:pPr>
                  <a:defRPr/>
                </a:pPr>
                <a:r>
                  <a:rPr lang="en-US"/>
                  <a:t>Accumulation – water equivalence (meter)</a:t>
                </a:r>
              </a:p>
            </c:rich>
          </c:tx>
          <c:layout/>
        </c:title>
        <c:numFmt formatCode="General" sourceLinked="1"/>
        <c:tickLblPos val="nextTo"/>
        <c:crossAx val="77005184"/>
        <c:crosses val="autoZero"/>
        <c:crossBetween val="between"/>
      </c:valAx>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6224E24A-5C4A-4556-A5B2-2463DEB438F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4A713-4527-4A7A-958A-C2B37E3F04B8}" type="slidenum">
              <a:rPr lang="en-US"/>
              <a:pPr/>
              <a:t>1</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65950" y="1319213"/>
            <a:ext cx="10458450" cy="268843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319213"/>
            <a:ext cx="31222950" cy="26884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4800600"/>
            <a:ext cx="20840700" cy="2340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983700" y="4800600"/>
            <a:ext cx="20840700" cy="2340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6" name="Picture 42" descr="cresis_poster_48x32_foot-03"/>
          <p:cNvPicPr>
            <a:picLocks noChangeAspect="1" noChangeArrowheads="1"/>
          </p:cNvPicPr>
          <p:nvPr/>
        </p:nvPicPr>
        <p:blipFill>
          <a:blip r:embed="rId13" cstate="print"/>
          <a:srcRect/>
          <a:stretch>
            <a:fillRect/>
          </a:stretch>
        </p:blipFill>
        <p:spPr bwMode="auto">
          <a:xfrm>
            <a:off x="0" y="27789188"/>
            <a:ext cx="43891200" cy="5129212"/>
          </a:xfrm>
          <a:prstGeom prst="rect">
            <a:avLst/>
          </a:prstGeom>
          <a:noFill/>
        </p:spPr>
      </p:pic>
      <p:sp>
        <p:nvSpPr>
          <p:cNvPr id="1031" name="Rectangle 7"/>
          <p:cNvSpPr>
            <a:spLocks noGrp="1" noChangeArrowheads="1"/>
          </p:cNvSpPr>
          <p:nvPr>
            <p:ph type="title"/>
          </p:nvPr>
        </p:nvSpPr>
        <p:spPr bwMode="auto">
          <a:xfrm>
            <a:off x="990600" y="1319213"/>
            <a:ext cx="32156400" cy="3309937"/>
          </a:xfrm>
          <a:prstGeom prst="rect">
            <a:avLst/>
          </a:prstGeom>
          <a:noFill/>
          <a:ln w="9525">
            <a:noFill/>
            <a:miter lim="800000"/>
            <a:headEnd/>
            <a:tailEnd/>
          </a:ln>
          <a:effectLst/>
        </p:spPr>
        <p:txBody>
          <a:bodyPr vert="horz" wrap="square" lIns="417991" tIns="208995" rIns="417991" bIns="208995"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990600" y="4800600"/>
            <a:ext cx="41833800" cy="23402925"/>
          </a:xfrm>
          <a:prstGeom prst="rect">
            <a:avLst/>
          </a:prstGeom>
          <a:noFill/>
          <a:ln w="9525">
            <a:noFill/>
            <a:miter lim="800000"/>
            <a:headEnd/>
            <a:tailEnd/>
          </a:ln>
          <a:effectLst/>
        </p:spPr>
        <p:txBody>
          <a:bodyPr vert="horz" wrap="square" lIns="417991" tIns="208995" rIns="417991" bIns="2089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7" name="Text Box 23"/>
          <p:cNvSpPr txBox="1">
            <a:spLocks noChangeArrowheads="1"/>
          </p:cNvSpPr>
          <p:nvPr/>
        </p:nvSpPr>
        <p:spPr bwMode="auto">
          <a:xfrm>
            <a:off x="11315700" y="27889200"/>
            <a:ext cx="15773400" cy="388938"/>
          </a:xfrm>
          <a:prstGeom prst="rect">
            <a:avLst/>
          </a:prstGeom>
          <a:noFill/>
          <a:ln w="9525" algn="ctr">
            <a:noFill/>
            <a:miter lim="800000"/>
            <a:headEnd/>
            <a:tailEnd/>
          </a:ln>
          <a:effectLst/>
        </p:spPr>
        <p:txBody>
          <a:bodyPr lIns="130622" tIns="65311" rIns="130622" bIns="65311">
            <a:spAutoFit/>
          </a:bodyPr>
          <a:lstStyle/>
          <a:p>
            <a:pPr defTabSz="4179888">
              <a:spcBef>
                <a:spcPct val="50000"/>
              </a:spcBef>
            </a:pPr>
            <a:endParaRPr lang="en-US" sz="1700"/>
          </a:p>
        </p:txBody>
      </p:sp>
      <p:sp>
        <p:nvSpPr>
          <p:cNvPr id="1048" name="Text Box 24"/>
          <p:cNvSpPr txBox="1">
            <a:spLocks noChangeArrowheads="1"/>
          </p:cNvSpPr>
          <p:nvPr/>
        </p:nvSpPr>
        <p:spPr bwMode="auto">
          <a:xfrm>
            <a:off x="31623000" y="32207200"/>
            <a:ext cx="12268200" cy="555625"/>
          </a:xfrm>
          <a:prstGeom prst="rect">
            <a:avLst/>
          </a:prstGeom>
          <a:noFill/>
          <a:ln w="9525" algn="ctr">
            <a:noFill/>
            <a:miter lim="800000"/>
            <a:headEnd/>
            <a:tailEnd/>
          </a:ln>
          <a:effectLst/>
        </p:spPr>
        <p:txBody>
          <a:bodyPr lIns="130622" tIns="65311" rIns="130622" bIns="65311">
            <a:spAutoFit/>
          </a:bodyPr>
          <a:lstStyle/>
          <a:p>
            <a:pPr defTabSz="4179888">
              <a:spcBef>
                <a:spcPct val="50000"/>
              </a:spcBef>
            </a:pPr>
            <a:r>
              <a:rPr lang="en-US" sz="1400"/>
              <a:t>This material is based upon work supported by the National Science Foundation under Grant No. ANT-0424589. Any opinions, findings, and conclusions or recommendations expressed in this material are those of the author (s) and do not necessarily reflect the views of the National Science Foundation. </a:t>
            </a:r>
          </a:p>
        </p:txBody>
      </p:sp>
      <p:sp>
        <p:nvSpPr>
          <p:cNvPr id="1065" name="Text Box 41"/>
          <p:cNvSpPr txBox="1">
            <a:spLocks noChangeArrowheads="1"/>
          </p:cNvSpPr>
          <p:nvPr/>
        </p:nvSpPr>
        <p:spPr bwMode="auto">
          <a:xfrm>
            <a:off x="18837275" y="28659138"/>
            <a:ext cx="22742525" cy="2530475"/>
          </a:xfrm>
          <a:prstGeom prst="rect">
            <a:avLst/>
          </a:prstGeom>
          <a:noFill/>
          <a:ln w="9525" algn="ctr">
            <a:noFill/>
            <a:miter lim="800000"/>
            <a:headEnd/>
            <a:tailEnd/>
          </a:ln>
          <a:effectLst/>
        </p:spPr>
        <p:txBody>
          <a:bodyPr>
            <a:spAutoFit/>
          </a:bodyPr>
          <a:lstStyle/>
          <a:p>
            <a:pPr defTabSz="4179888"/>
            <a:r>
              <a:rPr lang="en-US" sz="8800" b="1">
                <a:solidFill>
                  <a:srgbClr val="00477F"/>
                </a:solidFill>
                <a:effectLst>
                  <a:outerShdw blurRad="38100" dist="38100" dir="2700000" algn="tl">
                    <a:srgbClr val="C0C0C0"/>
                  </a:outerShdw>
                </a:effectLst>
              </a:rPr>
              <a:t>Center for Remote Sensing of Ice Sheets</a:t>
            </a:r>
          </a:p>
          <a:p>
            <a:pPr defTabSz="4179888"/>
            <a:r>
              <a:rPr lang="en-US" sz="7200" b="1">
                <a:solidFill>
                  <a:srgbClr val="00477F"/>
                </a:solidFill>
                <a:effectLst>
                  <a:outerShdw blurRad="38100" dist="38100" dir="2700000" algn="tl">
                    <a:srgbClr val="C0C0C0"/>
                  </a:outerShdw>
                </a:effectLst>
              </a:rPr>
              <a:t>www.cresis.ku.edu</a:t>
            </a:r>
          </a:p>
        </p:txBody>
      </p:sp>
      <p:pic>
        <p:nvPicPr>
          <p:cNvPr id="1067" name="Picture 43" descr="CReSIS_logo_color_1820x788"/>
          <p:cNvPicPr>
            <a:picLocks noChangeAspect="1" noChangeArrowheads="1"/>
          </p:cNvPicPr>
          <p:nvPr/>
        </p:nvPicPr>
        <p:blipFill>
          <a:blip r:embed="rId14" cstate="print"/>
          <a:srcRect/>
          <a:stretch>
            <a:fillRect/>
          </a:stretch>
        </p:blipFill>
        <p:spPr bwMode="auto">
          <a:xfrm>
            <a:off x="33597850" y="928688"/>
            <a:ext cx="9410700" cy="3340100"/>
          </a:xfrm>
          <a:prstGeom prst="rect">
            <a:avLst/>
          </a:prstGeom>
          <a:noFill/>
        </p:spPr>
      </p:pic>
      <p:pic>
        <p:nvPicPr>
          <p:cNvPr id="1068" name="Picture 44" descr="cresis_poster_72x48_hdr_02"/>
          <p:cNvPicPr>
            <a:picLocks noChangeAspect="1" noChangeArrowheads="1"/>
          </p:cNvPicPr>
          <p:nvPr/>
        </p:nvPicPr>
        <p:blipFill>
          <a:blip r:embed="rId15" cstate="print"/>
          <a:srcRect/>
          <a:stretch>
            <a:fillRect/>
          </a:stretch>
        </p:blipFill>
        <p:spPr bwMode="auto">
          <a:xfrm>
            <a:off x="0" y="0"/>
            <a:ext cx="43891200" cy="65246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9888" rtl="0" fontAlgn="base">
        <a:spcBef>
          <a:spcPct val="0"/>
        </a:spcBef>
        <a:spcAft>
          <a:spcPct val="0"/>
        </a:spcAft>
        <a:defRPr sz="8000">
          <a:solidFill>
            <a:srgbClr val="00477F"/>
          </a:solidFill>
          <a:latin typeface="+mj-lt"/>
          <a:ea typeface="+mj-ea"/>
          <a:cs typeface="+mj-cs"/>
        </a:defRPr>
      </a:lvl1pPr>
      <a:lvl2pPr algn="ctr" defTabSz="4179888" rtl="0" fontAlgn="base">
        <a:spcBef>
          <a:spcPct val="0"/>
        </a:spcBef>
        <a:spcAft>
          <a:spcPct val="0"/>
        </a:spcAft>
        <a:defRPr sz="8000">
          <a:solidFill>
            <a:srgbClr val="00477F"/>
          </a:solidFill>
          <a:latin typeface="Arial" charset="0"/>
        </a:defRPr>
      </a:lvl2pPr>
      <a:lvl3pPr algn="ctr" defTabSz="4179888" rtl="0" fontAlgn="base">
        <a:spcBef>
          <a:spcPct val="0"/>
        </a:spcBef>
        <a:spcAft>
          <a:spcPct val="0"/>
        </a:spcAft>
        <a:defRPr sz="8000">
          <a:solidFill>
            <a:srgbClr val="00477F"/>
          </a:solidFill>
          <a:latin typeface="Arial" charset="0"/>
        </a:defRPr>
      </a:lvl3pPr>
      <a:lvl4pPr algn="ctr" defTabSz="4179888" rtl="0" fontAlgn="base">
        <a:spcBef>
          <a:spcPct val="0"/>
        </a:spcBef>
        <a:spcAft>
          <a:spcPct val="0"/>
        </a:spcAft>
        <a:defRPr sz="8000">
          <a:solidFill>
            <a:srgbClr val="00477F"/>
          </a:solidFill>
          <a:latin typeface="Arial" charset="0"/>
        </a:defRPr>
      </a:lvl4pPr>
      <a:lvl5pPr algn="ctr" defTabSz="4179888" rtl="0" fontAlgn="base">
        <a:spcBef>
          <a:spcPct val="0"/>
        </a:spcBef>
        <a:spcAft>
          <a:spcPct val="0"/>
        </a:spcAft>
        <a:defRPr sz="8000">
          <a:solidFill>
            <a:srgbClr val="00477F"/>
          </a:solidFill>
          <a:latin typeface="Arial" charset="0"/>
        </a:defRPr>
      </a:lvl5pPr>
      <a:lvl6pPr marL="457200" algn="ctr" defTabSz="4179888" rtl="0" fontAlgn="base">
        <a:spcBef>
          <a:spcPct val="0"/>
        </a:spcBef>
        <a:spcAft>
          <a:spcPct val="0"/>
        </a:spcAft>
        <a:defRPr sz="8000">
          <a:solidFill>
            <a:srgbClr val="00477F"/>
          </a:solidFill>
          <a:latin typeface="Arial" charset="0"/>
        </a:defRPr>
      </a:lvl6pPr>
      <a:lvl7pPr marL="914400" algn="ctr" defTabSz="4179888" rtl="0" fontAlgn="base">
        <a:spcBef>
          <a:spcPct val="0"/>
        </a:spcBef>
        <a:spcAft>
          <a:spcPct val="0"/>
        </a:spcAft>
        <a:defRPr sz="8000">
          <a:solidFill>
            <a:srgbClr val="00477F"/>
          </a:solidFill>
          <a:latin typeface="Arial" charset="0"/>
        </a:defRPr>
      </a:lvl7pPr>
      <a:lvl8pPr marL="1371600" algn="ctr" defTabSz="4179888" rtl="0" fontAlgn="base">
        <a:spcBef>
          <a:spcPct val="0"/>
        </a:spcBef>
        <a:spcAft>
          <a:spcPct val="0"/>
        </a:spcAft>
        <a:defRPr sz="8000">
          <a:solidFill>
            <a:srgbClr val="00477F"/>
          </a:solidFill>
          <a:latin typeface="Arial" charset="0"/>
        </a:defRPr>
      </a:lvl8pPr>
      <a:lvl9pPr marL="1828800" algn="ctr" defTabSz="4179888" rtl="0" fontAlgn="base">
        <a:spcBef>
          <a:spcPct val="0"/>
        </a:spcBef>
        <a:spcAft>
          <a:spcPct val="0"/>
        </a:spcAft>
        <a:defRPr sz="8000">
          <a:solidFill>
            <a:srgbClr val="00477F"/>
          </a:solidFill>
          <a:latin typeface="Arial" charset="0"/>
        </a:defRPr>
      </a:lvl9pPr>
    </p:titleStyle>
    <p:bodyStyle>
      <a:lvl1pPr marL="1566863" indent="-1566863" algn="l" defTabSz="4179888" rtl="0" fontAlgn="base">
        <a:spcBef>
          <a:spcPct val="20000"/>
        </a:spcBef>
        <a:spcAft>
          <a:spcPct val="0"/>
        </a:spcAft>
        <a:buChar char="•"/>
        <a:defRPr sz="5100">
          <a:solidFill>
            <a:srgbClr val="00477F"/>
          </a:solidFill>
          <a:latin typeface="+mn-lt"/>
          <a:ea typeface="+mn-ea"/>
          <a:cs typeface="+mn-cs"/>
        </a:defRPr>
      </a:lvl1pPr>
      <a:lvl2pPr marL="3397250" indent="-1306513" algn="l" defTabSz="4179888" rtl="0" fontAlgn="base">
        <a:spcBef>
          <a:spcPct val="20000"/>
        </a:spcBef>
        <a:spcAft>
          <a:spcPct val="0"/>
        </a:spcAft>
        <a:buChar char="–"/>
        <a:defRPr sz="4400">
          <a:solidFill>
            <a:schemeClr val="tx1"/>
          </a:solidFill>
          <a:latin typeface="Times New Roman" pitchFamily="18" charset="0"/>
        </a:defRPr>
      </a:lvl2pPr>
      <a:lvl3pPr marL="5224463" indent="-1044575" algn="l" defTabSz="4179888" rtl="0" fontAlgn="base">
        <a:spcBef>
          <a:spcPct val="20000"/>
        </a:spcBef>
        <a:spcAft>
          <a:spcPct val="0"/>
        </a:spcAft>
        <a:buChar char="•"/>
        <a:defRPr sz="3900">
          <a:solidFill>
            <a:schemeClr val="tx1"/>
          </a:solidFill>
          <a:latin typeface="Times New Roman" pitchFamily="18" charset="0"/>
        </a:defRPr>
      </a:lvl3pPr>
      <a:lvl4pPr marL="7315200" indent="-1044575" algn="l" defTabSz="4179888" rtl="0" fontAlgn="base">
        <a:spcBef>
          <a:spcPct val="20000"/>
        </a:spcBef>
        <a:spcAft>
          <a:spcPct val="0"/>
        </a:spcAft>
        <a:buChar char="–"/>
        <a:defRPr sz="2800">
          <a:solidFill>
            <a:schemeClr val="tx1"/>
          </a:solidFill>
          <a:latin typeface="Times New Roman" pitchFamily="18" charset="0"/>
        </a:defRPr>
      </a:lvl4pPr>
      <a:lvl5pPr marL="9404350" indent="-1046163" algn="l" defTabSz="4179888" rtl="0" fontAlgn="base">
        <a:spcBef>
          <a:spcPct val="20000"/>
        </a:spcBef>
        <a:spcAft>
          <a:spcPct val="0"/>
        </a:spcAft>
        <a:buChar char="»"/>
        <a:defRPr sz="2800">
          <a:solidFill>
            <a:schemeClr val="tx1"/>
          </a:solidFill>
          <a:latin typeface="Times New Roman" pitchFamily="18" charset="0"/>
        </a:defRPr>
      </a:lvl5pPr>
      <a:lvl6pPr marL="9861550" indent="-1046163" algn="l" defTabSz="4179888" rtl="0" fontAlgn="base">
        <a:spcBef>
          <a:spcPct val="20000"/>
        </a:spcBef>
        <a:spcAft>
          <a:spcPct val="0"/>
        </a:spcAft>
        <a:buChar char="»"/>
        <a:defRPr sz="2800">
          <a:solidFill>
            <a:schemeClr val="tx1"/>
          </a:solidFill>
          <a:latin typeface="Times New Roman" pitchFamily="18" charset="0"/>
        </a:defRPr>
      </a:lvl6pPr>
      <a:lvl7pPr marL="10318750" indent="-1046163" algn="l" defTabSz="4179888" rtl="0" fontAlgn="base">
        <a:spcBef>
          <a:spcPct val="20000"/>
        </a:spcBef>
        <a:spcAft>
          <a:spcPct val="0"/>
        </a:spcAft>
        <a:buChar char="»"/>
        <a:defRPr sz="2800">
          <a:solidFill>
            <a:schemeClr val="tx1"/>
          </a:solidFill>
          <a:latin typeface="Times New Roman" pitchFamily="18" charset="0"/>
        </a:defRPr>
      </a:lvl7pPr>
      <a:lvl8pPr marL="10775950" indent="-1046163" algn="l" defTabSz="4179888" rtl="0" fontAlgn="base">
        <a:spcBef>
          <a:spcPct val="20000"/>
        </a:spcBef>
        <a:spcAft>
          <a:spcPct val="0"/>
        </a:spcAft>
        <a:buChar char="»"/>
        <a:defRPr sz="2800">
          <a:solidFill>
            <a:schemeClr val="tx1"/>
          </a:solidFill>
          <a:latin typeface="Times New Roman" pitchFamily="18" charset="0"/>
        </a:defRPr>
      </a:lvl8pPr>
      <a:lvl9pPr marL="11233150" indent="-1046163" algn="l" defTabSz="4179888" rtl="0" fontAlgn="base">
        <a:spcBef>
          <a:spcPct val="20000"/>
        </a:spcBef>
        <a:spcAft>
          <a:spcPct val="0"/>
        </a:spcAft>
        <a:buChar char="»"/>
        <a:defRPr sz="28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tif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10" Type="http://schemas.openxmlformats.org/officeDocument/2006/relationships/image" Target="../media/image9.wmf"/><Relationship Id="rId4" Type="http://schemas.openxmlformats.org/officeDocument/2006/relationships/chart" Target="../charts/chart1.xml"/><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13" name="Text Box 17"/>
          <p:cNvSpPr txBox="1">
            <a:spLocks noChangeArrowheads="1"/>
          </p:cNvSpPr>
          <p:nvPr/>
        </p:nvSpPr>
        <p:spPr bwMode="auto">
          <a:xfrm>
            <a:off x="28117801" y="4629150"/>
            <a:ext cx="7680960" cy="12378690"/>
          </a:xfrm>
          <a:prstGeom prst="rect">
            <a:avLst/>
          </a:prstGeom>
          <a:noFill/>
          <a:ln w="9525" algn="ctr">
            <a:noFill/>
            <a:miter lim="800000"/>
            <a:headEnd/>
            <a:tailEnd/>
          </a:ln>
          <a:effectLst/>
        </p:spPr>
        <p:txBody>
          <a:bodyPr/>
          <a:lstStyle/>
          <a:p>
            <a:pPr algn="l" defTabSz="4179888">
              <a:spcBef>
                <a:spcPct val="50000"/>
              </a:spcBef>
            </a:pPr>
            <a:r>
              <a:rPr lang="en-US" sz="4000" b="1" dirty="0" smtClean="0">
                <a:solidFill>
                  <a:srgbClr val="00477F"/>
                </a:solidFill>
              </a:rPr>
              <a:t>Results</a:t>
            </a:r>
          </a:p>
          <a:p>
            <a:pPr algn="just" defTabSz="4179888">
              <a:spcBef>
                <a:spcPct val="50000"/>
              </a:spcBef>
            </a:pPr>
            <a:r>
              <a:rPr lang="en-US" sz="3600" dirty="0" smtClean="0">
                <a:solidFill>
                  <a:schemeClr val="tx1"/>
                </a:solidFill>
              </a:rPr>
              <a:t>The model on average produces a higher accumulation rate than the radar-derived accumulation.  Across the traverse the highest bias values occur towards the Southern portion, illustrated in figure 4. </a:t>
            </a:r>
          </a:p>
          <a:p>
            <a:pPr algn="just" defTabSz="4179888">
              <a:spcBef>
                <a:spcPct val="50000"/>
              </a:spcBef>
            </a:pPr>
            <a:r>
              <a:rPr lang="en-US" sz="3600" b="1" dirty="0" smtClean="0">
                <a:solidFill>
                  <a:schemeClr val="tx1"/>
                </a:solidFill>
              </a:rPr>
              <a:t>Entire Travers:</a:t>
            </a:r>
          </a:p>
          <a:p>
            <a:pPr algn="l" defTabSz="4179888">
              <a:spcBef>
                <a:spcPct val="50000"/>
              </a:spcBef>
            </a:pPr>
            <a:r>
              <a:rPr lang="en-US" sz="3400" dirty="0" smtClean="0">
                <a:solidFill>
                  <a:schemeClr val="tx1"/>
                </a:solidFill>
              </a:rPr>
              <a:t>Avg. RMSE = </a:t>
            </a:r>
            <a:r>
              <a:rPr lang="en-US" sz="3400" b="1" dirty="0" smtClean="0">
                <a:solidFill>
                  <a:schemeClr val="tx1"/>
                </a:solidFill>
              </a:rPr>
              <a:t>40.5981 mm (</a:t>
            </a:r>
            <a:r>
              <a:rPr lang="en-US" sz="3400" b="1" dirty="0" err="1" smtClean="0">
                <a:solidFill>
                  <a:schemeClr val="tx1"/>
                </a:solidFill>
              </a:rPr>
              <a:t>w.e</a:t>
            </a:r>
            <a:r>
              <a:rPr lang="en-US" sz="3400" b="1" dirty="0" smtClean="0">
                <a:solidFill>
                  <a:schemeClr val="tx1"/>
                </a:solidFill>
              </a:rPr>
              <a:t>.)</a:t>
            </a:r>
          </a:p>
          <a:p>
            <a:pPr algn="l" defTabSz="4179888">
              <a:spcBef>
                <a:spcPct val="50000"/>
              </a:spcBef>
            </a:pPr>
            <a:r>
              <a:rPr lang="en-US" sz="3400" dirty="0" smtClean="0">
                <a:solidFill>
                  <a:schemeClr val="tx1"/>
                </a:solidFill>
              </a:rPr>
              <a:t>Avg. Bias = </a:t>
            </a:r>
            <a:r>
              <a:rPr lang="en-US" sz="3400" b="1" dirty="0" smtClean="0">
                <a:solidFill>
                  <a:schemeClr val="tx1"/>
                </a:solidFill>
              </a:rPr>
              <a:t>+ 23.4034 mm (</a:t>
            </a:r>
            <a:r>
              <a:rPr lang="en-US" sz="3400" b="1" dirty="0" err="1" smtClean="0">
                <a:solidFill>
                  <a:schemeClr val="tx1"/>
                </a:solidFill>
              </a:rPr>
              <a:t>w.e</a:t>
            </a:r>
            <a:r>
              <a:rPr lang="en-US" sz="3400" b="1" dirty="0" smtClean="0">
                <a:solidFill>
                  <a:schemeClr val="tx1"/>
                </a:solidFill>
              </a:rPr>
              <a:t>.)</a:t>
            </a:r>
          </a:p>
          <a:p>
            <a:pPr algn="l" defTabSz="4179888">
              <a:spcBef>
                <a:spcPct val="50000"/>
              </a:spcBef>
            </a:pPr>
            <a:r>
              <a:rPr lang="en-US" sz="3400" dirty="0" smtClean="0">
                <a:solidFill>
                  <a:schemeClr val="tx1"/>
                </a:solidFill>
              </a:rPr>
              <a:t>Avg. Radar-derived Accumulation.                       = </a:t>
            </a:r>
            <a:r>
              <a:rPr lang="en-US" sz="3400" b="1" dirty="0" smtClean="0">
                <a:solidFill>
                  <a:schemeClr val="tx1"/>
                </a:solidFill>
              </a:rPr>
              <a:t>162.285 mm (</a:t>
            </a:r>
            <a:r>
              <a:rPr lang="en-US" sz="3400" b="1" dirty="0" err="1" smtClean="0">
                <a:solidFill>
                  <a:schemeClr val="tx1"/>
                </a:solidFill>
              </a:rPr>
              <a:t>w.e</a:t>
            </a:r>
            <a:r>
              <a:rPr lang="en-US" sz="3400" b="1" dirty="0" smtClean="0">
                <a:solidFill>
                  <a:schemeClr val="tx1"/>
                </a:solidFill>
              </a:rPr>
              <a:t>.) </a:t>
            </a:r>
          </a:p>
          <a:p>
            <a:pPr algn="l" defTabSz="4179888">
              <a:spcBef>
                <a:spcPct val="50000"/>
              </a:spcBef>
            </a:pPr>
            <a:r>
              <a:rPr lang="en-US" sz="3400" dirty="0" smtClean="0">
                <a:solidFill>
                  <a:schemeClr val="tx1"/>
                </a:solidFill>
              </a:rPr>
              <a:t>NAO - Radar correlation                       = </a:t>
            </a:r>
            <a:r>
              <a:rPr lang="en-US" sz="3400" b="1" dirty="0" smtClean="0">
                <a:solidFill>
                  <a:schemeClr val="tx1"/>
                </a:solidFill>
              </a:rPr>
              <a:t>0.12258425 </a:t>
            </a:r>
          </a:p>
          <a:p>
            <a:pPr algn="l" defTabSz="4179888">
              <a:spcBef>
                <a:spcPct val="50000"/>
              </a:spcBef>
            </a:pPr>
            <a:endParaRPr lang="en-US" sz="3600" dirty="0" smtClean="0">
              <a:solidFill>
                <a:schemeClr val="tx1"/>
              </a:solidFill>
            </a:endParaRPr>
          </a:p>
        </p:txBody>
      </p:sp>
      <p:sp>
        <p:nvSpPr>
          <p:cNvPr id="516115" name="Text Box 19"/>
          <p:cNvSpPr txBox="1">
            <a:spLocks noChangeArrowheads="1"/>
          </p:cNvSpPr>
          <p:nvPr/>
        </p:nvSpPr>
        <p:spPr bwMode="auto">
          <a:xfrm>
            <a:off x="14173200" y="4663440"/>
            <a:ext cx="13213080" cy="14401799"/>
          </a:xfrm>
          <a:prstGeom prst="rect">
            <a:avLst/>
          </a:prstGeom>
          <a:noFill/>
          <a:ln w="9525" algn="ctr">
            <a:noFill/>
            <a:miter lim="800000"/>
            <a:headEnd/>
            <a:tailEnd/>
          </a:ln>
          <a:effectLst/>
        </p:spPr>
        <p:txBody>
          <a:bodyPr/>
          <a:lstStyle/>
          <a:p>
            <a:pPr algn="l" defTabSz="4179888">
              <a:spcBef>
                <a:spcPct val="50000"/>
              </a:spcBef>
            </a:pPr>
            <a:r>
              <a:rPr lang="en-US" sz="4000" b="1" dirty="0" smtClean="0">
                <a:solidFill>
                  <a:srgbClr val="00477F"/>
                </a:solidFill>
              </a:rPr>
              <a:t>Methodology </a:t>
            </a:r>
          </a:p>
          <a:p>
            <a:pPr algn="just" defTabSz="4179888">
              <a:spcBef>
                <a:spcPct val="50000"/>
              </a:spcBef>
            </a:pPr>
            <a:r>
              <a:rPr lang="en-US" sz="3600" dirty="0" smtClean="0">
                <a:solidFill>
                  <a:schemeClr val="tx1"/>
                </a:solidFill>
              </a:rPr>
              <a:t>The depths and thicknesses of the radar detected internal layers mapped over a distance of about 350 km; the distance between layers is determined (Figure 2), and an ice core density profile is used to extract water equivalent annual accumulation.  The comparison between the model and radar accumulation is accomplished using </a:t>
            </a:r>
            <a:r>
              <a:rPr lang="en-US" sz="3600" dirty="0" err="1" smtClean="0">
                <a:solidFill>
                  <a:schemeClr val="tx1"/>
                </a:solidFill>
              </a:rPr>
              <a:t>ArcGIS</a:t>
            </a:r>
            <a:r>
              <a:rPr lang="en-US" sz="3600" dirty="0" smtClean="0">
                <a:solidFill>
                  <a:schemeClr val="tx1"/>
                </a:solidFill>
              </a:rPr>
              <a:t>.  The radar-derived accumulation layers are converted to raster files which are then compared to the model raster data.  The model is also compared to ice cores at the terminals of the traverse, NGRIP and NEEM drill sites.</a:t>
            </a:r>
            <a:endParaRPr lang="en-US" sz="3600" b="1" dirty="0" smtClean="0">
              <a:solidFill>
                <a:srgbClr val="00477F"/>
              </a:solidFill>
            </a:endParaRPr>
          </a:p>
          <a:p>
            <a:pPr algn="l" defTabSz="4179888">
              <a:spcBef>
                <a:spcPct val="50000"/>
              </a:spcBef>
            </a:pPr>
            <a:endParaRPr lang="en-US" sz="4000" b="1" dirty="0" smtClean="0">
              <a:solidFill>
                <a:srgbClr val="00477F"/>
              </a:solidFill>
            </a:endParaRPr>
          </a:p>
          <a:p>
            <a:pPr algn="l" defTabSz="4179888">
              <a:spcBef>
                <a:spcPct val="50000"/>
              </a:spcBef>
            </a:pPr>
            <a:endParaRPr lang="en-US" sz="4000" b="1" dirty="0">
              <a:solidFill>
                <a:srgbClr val="00477F"/>
              </a:solidFill>
            </a:endParaRPr>
          </a:p>
        </p:txBody>
      </p:sp>
      <p:sp>
        <p:nvSpPr>
          <p:cNvPr id="516116" name="Text Box 20"/>
          <p:cNvSpPr txBox="1">
            <a:spLocks noChangeArrowheads="1"/>
          </p:cNvSpPr>
          <p:nvPr/>
        </p:nvSpPr>
        <p:spPr bwMode="auto">
          <a:xfrm>
            <a:off x="1080407" y="4585608"/>
            <a:ext cx="12544153" cy="876463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l" defTabSz="4179888">
              <a:spcBef>
                <a:spcPct val="50000"/>
              </a:spcBef>
            </a:pPr>
            <a:r>
              <a:rPr lang="en-US" sz="4000" b="1" dirty="0" smtClean="0">
                <a:solidFill>
                  <a:srgbClr val="00477F"/>
                </a:solidFill>
              </a:rPr>
              <a:t>Introduction</a:t>
            </a:r>
          </a:p>
          <a:p>
            <a:pPr algn="just" defTabSz="4179888">
              <a:spcBef>
                <a:spcPct val="50000"/>
              </a:spcBef>
            </a:pPr>
            <a:r>
              <a:rPr lang="en-US" sz="3600" dirty="0" smtClean="0">
                <a:solidFill>
                  <a:schemeClr val="tx1"/>
                </a:solidFill>
                <a:latin typeface="+mj-lt"/>
              </a:rPr>
              <a:t>As climate change steps to the forefront of policy debates there is an ever increasing desire to understand how big of a role the planet’s ice sheets will play.  A recently published </a:t>
            </a:r>
            <a:r>
              <a:rPr lang="en-US" sz="3600" dirty="0" smtClean="0">
                <a:solidFill>
                  <a:schemeClr val="tx1"/>
                </a:solidFill>
                <a:latin typeface="+mj-lt"/>
              </a:rPr>
              <a:t>study</a:t>
            </a:r>
            <a:r>
              <a:rPr lang="en-US" sz="3600" baseline="30000" dirty="0" smtClean="0">
                <a:solidFill>
                  <a:schemeClr val="tx1"/>
                </a:solidFill>
                <a:latin typeface="+mj-lt"/>
              </a:rPr>
              <a:t>1</a:t>
            </a:r>
            <a:r>
              <a:rPr lang="en-US" sz="3600" dirty="0" smtClean="0">
                <a:solidFill>
                  <a:schemeClr val="tx1"/>
                </a:solidFill>
                <a:latin typeface="+mj-lt"/>
              </a:rPr>
              <a:t> </a:t>
            </a:r>
            <a:r>
              <a:rPr lang="en-US" sz="3600" dirty="0" smtClean="0">
                <a:solidFill>
                  <a:schemeClr val="tx1"/>
                </a:solidFill>
                <a:latin typeface="+mj-lt"/>
              </a:rPr>
              <a:t>employed a </a:t>
            </a:r>
            <a:r>
              <a:rPr lang="en-US" sz="3600" dirty="0" err="1" smtClean="0">
                <a:solidFill>
                  <a:schemeClr val="tx1"/>
                </a:solidFill>
                <a:latin typeface="+mj-lt"/>
              </a:rPr>
              <a:t>mesoscale</a:t>
            </a:r>
            <a:r>
              <a:rPr lang="en-US" sz="3600" dirty="0" smtClean="0">
                <a:solidFill>
                  <a:schemeClr val="tx1"/>
                </a:solidFill>
                <a:latin typeface="+mj-lt"/>
              </a:rPr>
              <a:t> weather forecast model (Polar MM5) and ice core data to model snow accumulation on the Greenland Ice Sheet dating back to 1958.  This project uses a gridded data product of annual snow accumulation of Greenland provided by the authors of the published study (Figure 1).  In this project, we test the accuracy of the model-derived snow accumulation over Greenland by comparing it to accumulation rates derived from annual internal layers detected by radar. </a:t>
            </a:r>
            <a:r>
              <a:rPr lang="en-US" sz="3600" dirty="0" smtClean="0">
                <a:solidFill>
                  <a:schemeClr val="tx1"/>
                </a:solidFill>
              </a:rPr>
              <a:t>It must be noted that the assessment will only see how accurately the model has predicted accumulation patterns in the area of the radar traverse and does not validate the entire Polar MM5 model.</a:t>
            </a:r>
            <a:endParaRPr lang="en-US" sz="3600" dirty="0" smtClean="0">
              <a:solidFill>
                <a:schemeClr val="tx1"/>
              </a:solidFill>
              <a:latin typeface="+mj-lt"/>
            </a:endParaRPr>
          </a:p>
          <a:p>
            <a:pPr algn="l" defTabSz="4179888">
              <a:spcBef>
                <a:spcPct val="50000"/>
              </a:spcBef>
            </a:pPr>
            <a:endParaRPr lang="en-US" sz="3600" b="1" dirty="0" smtClean="0">
              <a:solidFill>
                <a:srgbClr val="00477F"/>
              </a:solidFill>
            </a:endParaRPr>
          </a:p>
        </p:txBody>
      </p:sp>
      <p:sp>
        <p:nvSpPr>
          <p:cNvPr id="516117" name="Rectangle 21"/>
          <p:cNvSpPr>
            <a:spLocks noGrp="1" noChangeArrowheads="1"/>
          </p:cNvSpPr>
          <p:nvPr>
            <p:ph type="title"/>
          </p:nvPr>
        </p:nvSpPr>
        <p:spPr>
          <a:xfrm>
            <a:off x="6026727" y="653144"/>
            <a:ext cx="27152929" cy="3889828"/>
          </a:xfrm>
        </p:spPr>
        <p:txBody>
          <a:bodyPr/>
          <a:lstStyle/>
          <a:p>
            <a:r>
              <a:rPr lang="en-US" sz="6000" b="1" dirty="0" smtClean="0"/>
              <a:t>AN ACCURACY ASSESSMENT OF THE POLAR MM5 MODEL OF ANNUAL SNOW ACCUMULATION ON THE GREENLAND ICE SHEET</a:t>
            </a:r>
            <a:r>
              <a:rPr lang="en-US" sz="6000" dirty="0" smtClean="0"/>
              <a:t/>
            </a:r>
            <a:br>
              <a:rPr lang="en-US" sz="6000" dirty="0" smtClean="0"/>
            </a:br>
            <a:r>
              <a:rPr lang="en-US" sz="4000" u="sng" dirty="0" smtClean="0"/>
              <a:t>Jared C. </a:t>
            </a:r>
            <a:r>
              <a:rPr lang="en-US" sz="4000" u="sng" dirty="0" err="1" smtClean="0"/>
              <a:t>Carse</a:t>
            </a:r>
            <a:r>
              <a:rPr lang="en-US" sz="4000" dirty="0" smtClean="0"/>
              <a:t>, Dr. David </a:t>
            </a:r>
            <a:r>
              <a:rPr lang="en-US" sz="4000" dirty="0" err="1" smtClean="0"/>
              <a:t>Braaten</a:t>
            </a:r>
            <a:r>
              <a:rPr lang="en-US" sz="4000" dirty="0" smtClean="0"/>
              <a:t>, Dr. </a:t>
            </a:r>
            <a:r>
              <a:rPr lang="en-US" sz="4000" dirty="0" err="1" smtClean="0"/>
              <a:t>Claud</a:t>
            </a:r>
            <a:r>
              <a:rPr lang="en-US" sz="4000" dirty="0" smtClean="0"/>
              <a:t> Laird, Aaron </a:t>
            </a:r>
            <a:r>
              <a:rPr lang="en-US" sz="4000" dirty="0" err="1" smtClean="0"/>
              <a:t>Gilbreath</a:t>
            </a:r>
            <a:r>
              <a:rPr lang="en-US" sz="4000" dirty="0" smtClean="0"/>
              <a:t>, and Mitch Oswald; Center for Remote Sensing of Ice Sheets, University of Kansas, Lawrence, KS 66045, and Texas A&amp;M University, College Station, Texas 77843</a:t>
            </a:r>
            <a:endParaRPr lang="en-US" sz="6000" dirty="0"/>
          </a:p>
        </p:txBody>
      </p:sp>
      <p:pic>
        <p:nvPicPr>
          <p:cNvPr id="7" name="Picture 6" descr="ppt_echogramPicture_001.tif"/>
          <p:cNvPicPr>
            <a:picLocks noChangeAspect="1"/>
          </p:cNvPicPr>
          <p:nvPr/>
        </p:nvPicPr>
        <p:blipFill>
          <a:blip r:embed="rId3" cstate="print"/>
          <a:stretch>
            <a:fillRect/>
          </a:stretch>
        </p:blipFill>
        <p:spPr>
          <a:xfrm>
            <a:off x="13718044" y="10789919"/>
            <a:ext cx="14033996" cy="6766561"/>
          </a:xfrm>
          <a:prstGeom prst="rect">
            <a:avLst/>
          </a:prstGeom>
          <a:ln>
            <a:noFill/>
          </a:ln>
          <a:effectLst>
            <a:softEdge rad="112500"/>
          </a:effectLst>
        </p:spPr>
      </p:pic>
      <p:graphicFrame>
        <p:nvGraphicFramePr>
          <p:cNvPr id="10" name="Chart 9"/>
          <p:cNvGraphicFramePr/>
          <p:nvPr/>
        </p:nvGraphicFramePr>
        <p:xfrm>
          <a:off x="27866202" y="17735550"/>
          <a:ext cx="7463384" cy="6404609"/>
        </p:xfrm>
        <a:graphic>
          <a:graphicData uri="http://schemas.openxmlformats.org/drawingml/2006/chart">
            <c:chart xmlns:c="http://schemas.openxmlformats.org/drawingml/2006/chart" xmlns:r="http://schemas.openxmlformats.org/officeDocument/2006/relationships" r:id="rId4"/>
          </a:graphicData>
        </a:graphic>
      </p:graphicFrame>
      <p:pic>
        <p:nvPicPr>
          <p:cNvPr id="19" name="Picture 18" descr="bias2_GIS_map.jpg"/>
          <p:cNvPicPr>
            <a:picLocks noChangeAspect="1"/>
          </p:cNvPicPr>
          <p:nvPr/>
        </p:nvPicPr>
        <p:blipFill>
          <a:blip r:embed="rId5" cstate="print"/>
          <a:stretch>
            <a:fillRect/>
          </a:stretch>
        </p:blipFill>
        <p:spPr>
          <a:xfrm>
            <a:off x="35661600" y="4283480"/>
            <a:ext cx="7315200" cy="9191936"/>
          </a:xfrm>
          <a:prstGeom prst="rect">
            <a:avLst/>
          </a:prstGeom>
          <a:ln>
            <a:noFill/>
          </a:ln>
          <a:effectLst>
            <a:softEdge rad="112500"/>
          </a:effectLst>
        </p:spPr>
      </p:pic>
      <p:pic>
        <p:nvPicPr>
          <p:cNvPr id="20" name="Picture 19" descr="Jayhawk.gif"/>
          <p:cNvPicPr>
            <a:picLocks noChangeAspect="1"/>
          </p:cNvPicPr>
          <p:nvPr/>
        </p:nvPicPr>
        <p:blipFill>
          <a:blip r:embed="rId6" cstate="print"/>
          <a:stretch>
            <a:fillRect/>
          </a:stretch>
        </p:blipFill>
        <p:spPr>
          <a:xfrm>
            <a:off x="626918" y="1707573"/>
            <a:ext cx="2490355" cy="2490355"/>
          </a:xfrm>
          <a:prstGeom prst="rect">
            <a:avLst/>
          </a:prstGeom>
        </p:spPr>
      </p:pic>
      <p:pic>
        <p:nvPicPr>
          <p:cNvPr id="21" name="Picture 20" descr="texasamu.jpg"/>
          <p:cNvPicPr>
            <a:picLocks noChangeAspect="1"/>
          </p:cNvPicPr>
          <p:nvPr/>
        </p:nvPicPr>
        <p:blipFill>
          <a:blip r:embed="rId7" cstate="print"/>
          <a:stretch>
            <a:fillRect/>
          </a:stretch>
        </p:blipFill>
        <p:spPr>
          <a:xfrm>
            <a:off x="3304309" y="1867038"/>
            <a:ext cx="2487974" cy="2123071"/>
          </a:xfrm>
          <a:prstGeom prst="rect">
            <a:avLst/>
          </a:prstGeom>
        </p:spPr>
      </p:pic>
      <p:pic>
        <p:nvPicPr>
          <p:cNvPr id="15" name="Picture 14" descr="1971_modelRaster.jpg"/>
          <p:cNvPicPr>
            <a:picLocks noChangeAspect="1"/>
          </p:cNvPicPr>
          <p:nvPr/>
        </p:nvPicPr>
        <p:blipFill>
          <a:blip r:embed="rId8" cstate="print"/>
          <a:stretch>
            <a:fillRect/>
          </a:stretch>
        </p:blipFill>
        <p:spPr>
          <a:xfrm>
            <a:off x="1097280" y="14372705"/>
            <a:ext cx="12390120" cy="13836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6" name="Chart 15"/>
          <p:cNvGraphicFramePr/>
          <p:nvPr/>
        </p:nvGraphicFramePr>
        <p:xfrm>
          <a:off x="35448982" y="17719011"/>
          <a:ext cx="7368887" cy="6394479"/>
        </p:xfrm>
        <a:graphic>
          <a:graphicData uri="http://schemas.openxmlformats.org/drawingml/2006/chart">
            <c:chart xmlns:c="http://schemas.openxmlformats.org/drawingml/2006/chart" xmlns:r="http://schemas.openxmlformats.org/officeDocument/2006/relationships" r:id="rId9"/>
          </a:graphicData>
        </a:graphic>
      </p:graphicFrame>
      <p:sp>
        <p:nvSpPr>
          <p:cNvPr id="17" name="TextBox 16"/>
          <p:cNvSpPr txBox="1"/>
          <p:nvPr/>
        </p:nvSpPr>
        <p:spPr>
          <a:xfrm>
            <a:off x="1796415" y="28527103"/>
            <a:ext cx="10791825" cy="400110"/>
          </a:xfrm>
          <a:prstGeom prst="rect">
            <a:avLst/>
          </a:prstGeom>
          <a:noFill/>
        </p:spPr>
        <p:txBody>
          <a:bodyPr wrap="square" rtlCol="0">
            <a:spAutoFit/>
          </a:bodyPr>
          <a:lstStyle/>
          <a:p>
            <a:r>
              <a:rPr lang="en-US" sz="2000" dirty="0" smtClean="0">
                <a:solidFill>
                  <a:schemeClr val="tx1"/>
                </a:solidFill>
              </a:rPr>
              <a:t>Figure 1 – Image of the Polar MM5 Raster file for 1971 with an overlay of the radar traverse</a:t>
            </a:r>
            <a:endParaRPr lang="en-US" sz="2000" dirty="0">
              <a:solidFill>
                <a:schemeClr val="tx1"/>
              </a:solidFill>
            </a:endParaRPr>
          </a:p>
        </p:txBody>
      </p:sp>
      <p:sp>
        <p:nvSpPr>
          <p:cNvPr id="18" name="TextBox 17"/>
          <p:cNvSpPr txBox="1"/>
          <p:nvPr/>
        </p:nvSpPr>
        <p:spPr>
          <a:xfrm>
            <a:off x="6734174" y="19783425"/>
            <a:ext cx="1209675" cy="369332"/>
          </a:xfrm>
          <a:prstGeom prst="rect">
            <a:avLst/>
          </a:prstGeom>
          <a:noFill/>
        </p:spPr>
        <p:txBody>
          <a:bodyPr wrap="square" rtlCol="0">
            <a:spAutoFit/>
          </a:bodyPr>
          <a:lstStyle/>
          <a:p>
            <a:r>
              <a:rPr lang="en-US" sz="1800" b="1" dirty="0" smtClean="0">
                <a:solidFill>
                  <a:schemeClr val="tx1"/>
                </a:solidFill>
              </a:rPr>
              <a:t>NGRIP</a:t>
            </a:r>
            <a:endParaRPr lang="en-US" sz="1800" b="1" dirty="0">
              <a:solidFill>
                <a:schemeClr val="tx1"/>
              </a:solidFill>
            </a:endParaRPr>
          </a:p>
        </p:txBody>
      </p:sp>
      <p:sp>
        <p:nvSpPr>
          <p:cNvPr id="22" name="TextBox 21"/>
          <p:cNvSpPr txBox="1"/>
          <p:nvPr/>
        </p:nvSpPr>
        <p:spPr>
          <a:xfrm>
            <a:off x="5162550" y="18049875"/>
            <a:ext cx="1085850" cy="369332"/>
          </a:xfrm>
          <a:prstGeom prst="rect">
            <a:avLst/>
          </a:prstGeom>
          <a:noFill/>
        </p:spPr>
        <p:txBody>
          <a:bodyPr wrap="square" rtlCol="0">
            <a:spAutoFit/>
          </a:bodyPr>
          <a:lstStyle/>
          <a:p>
            <a:r>
              <a:rPr lang="en-US" sz="1800" b="1" dirty="0" smtClean="0">
                <a:solidFill>
                  <a:schemeClr val="tx1"/>
                </a:solidFill>
              </a:rPr>
              <a:t>NEEM</a:t>
            </a:r>
            <a:endParaRPr lang="en-US" sz="1800" b="1" dirty="0">
              <a:solidFill>
                <a:schemeClr val="tx1"/>
              </a:solidFill>
            </a:endParaRPr>
          </a:p>
        </p:txBody>
      </p:sp>
      <p:sp>
        <p:nvSpPr>
          <p:cNvPr id="23" name="TextBox 22"/>
          <p:cNvSpPr txBox="1"/>
          <p:nvPr/>
        </p:nvSpPr>
        <p:spPr>
          <a:xfrm>
            <a:off x="15516225" y="17299305"/>
            <a:ext cx="10972800" cy="400110"/>
          </a:xfrm>
          <a:prstGeom prst="rect">
            <a:avLst/>
          </a:prstGeom>
          <a:noFill/>
        </p:spPr>
        <p:txBody>
          <a:bodyPr wrap="square" rtlCol="0">
            <a:spAutoFit/>
          </a:bodyPr>
          <a:lstStyle/>
          <a:p>
            <a:r>
              <a:rPr lang="en-US" sz="2000" dirty="0" smtClean="0">
                <a:solidFill>
                  <a:schemeClr val="tx1"/>
                </a:solidFill>
              </a:rPr>
              <a:t>Figure 2 – Layer Tracing of Radar Echogram</a:t>
            </a:r>
            <a:endParaRPr lang="en-US" sz="2000" dirty="0">
              <a:solidFill>
                <a:schemeClr val="tx1"/>
              </a:solidFill>
            </a:endParaRPr>
          </a:p>
        </p:txBody>
      </p:sp>
      <p:sp>
        <p:nvSpPr>
          <p:cNvPr id="24" name="TextBox 23"/>
          <p:cNvSpPr txBox="1"/>
          <p:nvPr/>
        </p:nvSpPr>
        <p:spPr>
          <a:xfrm>
            <a:off x="14127480" y="17876520"/>
            <a:ext cx="13304520" cy="3754874"/>
          </a:xfrm>
          <a:prstGeom prst="rect">
            <a:avLst/>
          </a:prstGeom>
          <a:noFill/>
        </p:spPr>
        <p:txBody>
          <a:bodyPr wrap="square" rtlCol="0">
            <a:spAutoFit/>
          </a:bodyPr>
          <a:lstStyle/>
          <a:p>
            <a:pPr algn="l" defTabSz="4179888">
              <a:spcBef>
                <a:spcPct val="50000"/>
              </a:spcBef>
            </a:pPr>
            <a:r>
              <a:rPr lang="en-US" sz="4000" b="1" dirty="0" smtClean="0">
                <a:solidFill>
                  <a:srgbClr val="00477F"/>
                </a:solidFill>
              </a:rPr>
              <a:t>North Atlantic Oscillation (NAO) </a:t>
            </a:r>
          </a:p>
          <a:p>
            <a:pPr algn="just" defTabSz="4179888">
              <a:spcBef>
                <a:spcPct val="50000"/>
              </a:spcBef>
            </a:pPr>
            <a:r>
              <a:rPr lang="en-US" sz="3600" dirty="0" smtClean="0">
                <a:solidFill>
                  <a:schemeClr val="tx1"/>
                </a:solidFill>
              </a:rPr>
              <a:t>The North Atlantic Oscillation is a climatic phenomenon that drives wind and precipitation patterns in the North Atlantic.  The Polar MM5 model, the radar-derived accumulation, and ice cores are inspected to see how changes in the North Atlantic Oscillation (NAO) are reflected in these data sets.  </a:t>
            </a:r>
            <a:endParaRPr lang="en-US" sz="3600" b="1" dirty="0">
              <a:solidFill>
                <a:srgbClr val="00477F"/>
              </a:solidFill>
            </a:endParaRPr>
          </a:p>
        </p:txBody>
      </p:sp>
      <p:pic>
        <p:nvPicPr>
          <p:cNvPr id="25" name="Picture 4"/>
          <p:cNvPicPr>
            <a:picLocks noChangeAspect="1" noChangeArrowheads="1"/>
          </p:cNvPicPr>
          <p:nvPr/>
        </p:nvPicPr>
        <p:blipFill>
          <a:blip r:embed="rId10" cstate="print"/>
          <a:srcRect/>
          <a:stretch>
            <a:fillRect/>
          </a:stretch>
        </p:blipFill>
        <p:spPr bwMode="auto">
          <a:xfrm>
            <a:off x="15910560" y="22143720"/>
            <a:ext cx="9966960" cy="4496136"/>
          </a:xfrm>
          <a:prstGeom prst="rect">
            <a:avLst/>
          </a:prstGeom>
          <a:noFill/>
          <a:ln w="9525">
            <a:noFill/>
            <a:miter lim="800000"/>
            <a:headEnd/>
            <a:tailEnd/>
          </a:ln>
          <a:effectLst/>
        </p:spPr>
      </p:pic>
      <p:sp>
        <p:nvSpPr>
          <p:cNvPr id="26" name="TextBox 25"/>
          <p:cNvSpPr txBox="1"/>
          <p:nvPr/>
        </p:nvSpPr>
        <p:spPr>
          <a:xfrm>
            <a:off x="16089086" y="26940691"/>
            <a:ext cx="9448800" cy="646331"/>
          </a:xfrm>
          <a:prstGeom prst="rect">
            <a:avLst/>
          </a:prstGeom>
          <a:noFill/>
        </p:spPr>
        <p:txBody>
          <a:bodyPr wrap="square" rtlCol="0">
            <a:spAutoFit/>
          </a:bodyPr>
          <a:lstStyle/>
          <a:p>
            <a:r>
              <a:rPr lang="en-US" sz="1800" dirty="0" smtClean="0">
                <a:solidFill>
                  <a:schemeClr val="tx1"/>
                </a:solidFill>
              </a:rPr>
              <a:t>Figure 3 – NAO Positive and Negative Phase illustrations</a:t>
            </a:r>
          </a:p>
          <a:p>
            <a:r>
              <a:rPr lang="en-US" sz="1800" dirty="0" smtClean="0">
                <a:solidFill>
                  <a:schemeClr val="tx1"/>
                </a:solidFill>
              </a:rPr>
              <a:t>Photo extracted from /www.ldeo.columbia.edu/res/pi/NAO/</a:t>
            </a:r>
            <a:endParaRPr lang="en-US" sz="1800" dirty="0">
              <a:solidFill>
                <a:schemeClr val="tx1"/>
              </a:solidFill>
            </a:endParaRPr>
          </a:p>
        </p:txBody>
      </p:sp>
      <p:sp>
        <p:nvSpPr>
          <p:cNvPr id="27" name="TextBox 26"/>
          <p:cNvSpPr txBox="1"/>
          <p:nvPr/>
        </p:nvSpPr>
        <p:spPr>
          <a:xfrm>
            <a:off x="28110179" y="25008840"/>
            <a:ext cx="14492547" cy="3477875"/>
          </a:xfrm>
          <a:prstGeom prst="rect">
            <a:avLst/>
          </a:prstGeom>
          <a:noFill/>
        </p:spPr>
        <p:txBody>
          <a:bodyPr wrap="square" rtlCol="0">
            <a:spAutoFit/>
          </a:bodyPr>
          <a:lstStyle/>
          <a:p>
            <a:pPr algn="l" defTabSz="4179888">
              <a:spcBef>
                <a:spcPct val="50000"/>
              </a:spcBef>
            </a:pPr>
            <a:r>
              <a:rPr lang="en-US" sz="4000" b="1" dirty="0" smtClean="0">
                <a:solidFill>
                  <a:srgbClr val="00477F"/>
                </a:solidFill>
              </a:rPr>
              <a:t>References</a:t>
            </a:r>
          </a:p>
          <a:p>
            <a:pPr lvl="2" algn="just"/>
            <a:r>
              <a:rPr lang="en-US" sz="3600" baseline="30000" dirty="0" smtClean="0">
                <a:solidFill>
                  <a:schemeClr val="tx1"/>
                </a:solidFill>
              </a:rPr>
              <a:t>1. </a:t>
            </a:r>
            <a:r>
              <a:rPr lang="en-US" sz="3600" dirty="0" smtClean="0">
                <a:solidFill>
                  <a:schemeClr val="tx1"/>
                </a:solidFill>
              </a:rPr>
              <a:t>Burgess, E. W., R. R. Forster, J. E. Box, E. Mosley‐Thompson, D. H. Bromwich, R. C. Bales, and L. C. Smith (2010),</a:t>
            </a:r>
          </a:p>
          <a:p>
            <a:pPr lvl="1" algn="just"/>
            <a:r>
              <a:rPr lang="en-US" sz="3600" b="1" dirty="0" smtClean="0">
                <a:solidFill>
                  <a:schemeClr val="tx1"/>
                </a:solidFill>
              </a:rPr>
              <a:t>	A </a:t>
            </a:r>
            <a:r>
              <a:rPr lang="en-US" sz="3600" b="1" dirty="0" smtClean="0">
                <a:solidFill>
                  <a:schemeClr val="tx1"/>
                </a:solidFill>
              </a:rPr>
              <a:t>spatially calibrated model of annual accumulation rate 	on </a:t>
            </a:r>
            <a:r>
              <a:rPr lang="en-US" sz="3600" b="1" dirty="0" smtClean="0">
                <a:solidFill>
                  <a:schemeClr val="tx1"/>
                </a:solidFill>
              </a:rPr>
              <a:t>	the </a:t>
            </a:r>
            <a:r>
              <a:rPr lang="en-US" sz="3600" b="1" dirty="0" smtClean="0">
                <a:solidFill>
                  <a:schemeClr val="tx1"/>
                </a:solidFill>
              </a:rPr>
              <a:t>Greenland Ice Sheet (1958–2007),</a:t>
            </a:r>
            <a:r>
              <a:rPr lang="en-US" sz="3600" dirty="0" smtClean="0">
                <a:solidFill>
                  <a:schemeClr val="tx1"/>
                </a:solidFill>
              </a:rPr>
              <a:t> J. </a:t>
            </a:r>
            <a:r>
              <a:rPr lang="en-US" sz="3600" dirty="0" err="1" smtClean="0">
                <a:solidFill>
                  <a:schemeClr val="tx1"/>
                </a:solidFill>
              </a:rPr>
              <a:t>Geophys</a:t>
            </a:r>
            <a:r>
              <a:rPr lang="en-US" sz="3600" dirty="0" smtClean="0">
                <a:solidFill>
                  <a:schemeClr val="tx1"/>
                </a:solidFill>
              </a:rPr>
              <a:t>. Res., 	115, F02004, doi:10.1029/2009JF001293.</a:t>
            </a:r>
            <a:endParaRPr lang="en-US" sz="3600" dirty="0">
              <a:solidFill>
                <a:schemeClr val="tx1"/>
              </a:solidFill>
            </a:endParaRPr>
          </a:p>
        </p:txBody>
      </p:sp>
      <p:sp>
        <p:nvSpPr>
          <p:cNvPr id="28" name="TextBox 27"/>
          <p:cNvSpPr txBox="1"/>
          <p:nvPr/>
        </p:nvSpPr>
        <p:spPr>
          <a:xfrm>
            <a:off x="36842700" y="13563600"/>
            <a:ext cx="7048500" cy="369332"/>
          </a:xfrm>
          <a:prstGeom prst="rect">
            <a:avLst/>
          </a:prstGeom>
          <a:noFill/>
        </p:spPr>
        <p:txBody>
          <a:bodyPr wrap="square" rtlCol="0">
            <a:spAutoFit/>
          </a:bodyPr>
          <a:lstStyle/>
          <a:p>
            <a:r>
              <a:rPr lang="en-US" sz="1800" dirty="0" smtClean="0">
                <a:solidFill>
                  <a:schemeClr val="tx1"/>
                </a:solidFill>
              </a:rPr>
              <a:t>Figure 4 – Total bias values across traverse</a:t>
            </a:r>
            <a:endParaRPr lang="en-US" sz="1800" dirty="0">
              <a:solidFill>
                <a:schemeClr val="tx1"/>
              </a:solidFill>
            </a:endParaRPr>
          </a:p>
        </p:txBody>
      </p:sp>
      <p:graphicFrame>
        <p:nvGraphicFramePr>
          <p:cNvPr id="30" name="Table 29"/>
          <p:cNvGraphicFramePr>
            <a:graphicFrameLocks noGrp="1"/>
          </p:cNvGraphicFramePr>
          <p:nvPr/>
        </p:nvGraphicFramePr>
        <p:xfrm>
          <a:off x="35495865" y="14597113"/>
          <a:ext cx="7353300" cy="2366847"/>
        </p:xfrm>
        <a:graphic>
          <a:graphicData uri="http://schemas.openxmlformats.org/drawingml/2006/table">
            <a:tbl>
              <a:tblPr>
                <a:tableStyleId>{35758FB7-9AC5-4552-8A53-C91805E547FA}</a:tableStyleId>
              </a:tblPr>
              <a:tblGrid>
                <a:gridCol w="1470660"/>
                <a:gridCol w="1470660"/>
                <a:gridCol w="1470660"/>
                <a:gridCol w="1470660"/>
                <a:gridCol w="1470660"/>
              </a:tblGrid>
              <a:tr h="405515">
                <a:tc gridSpan="5">
                  <a:txBody>
                    <a:bodyPr/>
                    <a:lstStyle/>
                    <a:p>
                      <a:pPr algn="ctr" fontAlgn="b"/>
                      <a:r>
                        <a:rPr lang="en-US" sz="2300" u="none" strike="noStrike" dirty="0"/>
                        <a:t>NEEM - Correlation Table</a:t>
                      </a:r>
                      <a:endParaRPr lang="en-US" sz="2300" b="0" i="0" u="none" strike="noStrike" dirty="0">
                        <a:solidFill>
                          <a:srgbClr val="000000"/>
                        </a:solidFill>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6206">
                <a:tc>
                  <a:txBody>
                    <a:bodyPr/>
                    <a:lstStyle/>
                    <a:p>
                      <a:pPr algn="ctr" fontAlgn="b"/>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dirty="0"/>
                        <a:t>Ice Core</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dirty="0"/>
                        <a:t>Radar</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a:t>Model</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a:t>NAO</a:t>
                      </a:r>
                      <a:endParaRPr lang="en-US" sz="2300" b="0" i="0" u="none" strike="noStrike">
                        <a:solidFill>
                          <a:srgbClr val="000000"/>
                        </a:solidFill>
                        <a:latin typeface="Calibri"/>
                      </a:endParaRPr>
                    </a:p>
                  </a:txBody>
                  <a:tcPr marL="0" marR="0" marT="0" marB="0" anchor="b"/>
                </a:tc>
              </a:tr>
              <a:tr h="501855">
                <a:tc>
                  <a:txBody>
                    <a:bodyPr/>
                    <a:lstStyle/>
                    <a:p>
                      <a:pPr algn="ctr" fontAlgn="b"/>
                      <a:r>
                        <a:rPr lang="en-US" sz="2300" u="none" strike="noStrike" dirty="0"/>
                        <a:t>Ice Core</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dirty="0"/>
                        <a:t>1</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dirty="0" smtClean="0"/>
                        <a:t>0.06327</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dirty="0" smtClean="0"/>
                        <a:t>0.51325</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a:t>-0.17534</a:t>
                      </a:r>
                      <a:endParaRPr lang="en-US" sz="2300" b="0" i="0" u="none" strike="noStrike">
                        <a:solidFill>
                          <a:srgbClr val="000000"/>
                        </a:solidFill>
                        <a:latin typeface="Calibri"/>
                      </a:endParaRPr>
                    </a:p>
                  </a:txBody>
                  <a:tcPr marL="0" marR="0" marT="0" marB="0" anchor="b"/>
                </a:tc>
              </a:tr>
              <a:tr h="607102">
                <a:tc>
                  <a:txBody>
                    <a:bodyPr/>
                    <a:lstStyle/>
                    <a:p>
                      <a:pPr algn="ctr" fontAlgn="b"/>
                      <a:r>
                        <a:rPr lang="en-US" sz="2300" u="none" strike="noStrike"/>
                        <a:t>Radar</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dirty="0" smtClean="0"/>
                        <a:t>0.06327</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dirty="0"/>
                        <a:t>1</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a:t>-0.17053</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dirty="0" smtClean="0"/>
                        <a:t>0.10326</a:t>
                      </a:r>
                      <a:endParaRPr lang="en-US" sz="2300" b="0" i="0" u="none" strike="noStrike" dirty="0">
                        <a:solidFill>
                          <a:srgbClr val="000000"/>
                        </a:solidFill>
                        <a:latin typeface="Calibri"/>
                      </a:endParaRPr>
                    </a:p>
                  </a:txBody>
                  <a:tcPr marL="0" marR="0" marT="0" marB="0" anchor="b"/>
                </a:tc>
              </a:tr>
              <a:tr h="501855">
                <a:tc>
                  <a:txBody>
                    <a:bodyPr/>
                    <a:lstStyle/>
                    <a:p>
                      <a:pPr algn="ctr" fontAlgn="b"/>
                      <a:r>
                        <a:rPr lang="en-US" sz="2300" u="none" strike="noStrike"/>
                        <a:t>Model</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dirty="0" smtClean="0"/>
                        <a:t>0.51325</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dirty="0"/>
                        <a:t>-0.17053</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dirty="0"/>
                        <a:t>1</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dirty="0"/>
                        <a:t>-0.27619</a:t>
                      </a:r>
                      <a:endParaRPr lang="en-US" sz="2300" b="0" i="0" u="none" strike="noStrike" dirty="0">
                        <a:solidFill>
                          <a:srgbClr val="000000"/>
                        </a:solidFill>
                        <a:latin typeface="Calibri"/>
                      </a:endParaRPr>
                    </a:p>
                  </a:txBody>
                  <a:tcPr marL="0" marR="0" marT="0" marB="0" anchor="b"/>
                </a:tc>
              </a:tr>
            </a:tbl>
          </a:graphicData>
        </a:graphic>
      </p:graphicFrame>
      <p:graphicFrame>
        <p:nvGraphicFramePr>
          <p:cNvPr id="31" name="Table 30"/>
          <p:cNvGraphicFramePr>
            <a:graphicFrameLocks noGrp="1"/>
          </p:cNvGraphicFramePr>
          <p:nvPr/>
        </p:nvGraphicFramePr>
        <p:xfrm>
          <a:off x="27883847" y="14581052"/>
          <a:ext cx="7436757" cy="2375353"/>
        </p:xfrm>
        <a:graphic>
          <a:graphicData uri="http://schemas.openxmlformats.org/drawingml/2006/table">
            <a:tbl>
              <a:tblPr>
                <a:tableStyleId>{35758FB7-9AC5-4552-8A53-C91805E547FA}</a:tableStyleId>
              </a:tblPr>
              <a:tblGrid>
                <a:gridCol w="1500552"/>
                <a:gridCol w="1510634"/>
                <a:gridCol w="1481302"/>
                <a:gridCol w="1466635"/>
                <a:gridCol w="1477634"/>
              </a:tblGrid>
              <a:tr h="434237">
                <a:tc gridSpan="5">
                  <a:txBody>
                    <a:bodyPr/>
                    <a:lstStyle/>
                    <a:p>
                      <a:pPr algn="ctr" fontAlgn="b"/>
                      <a:r>
                        <a:rPr lang="en-US" sz="2300" u="none" strike="noStrike" dirty="0"/>
                        <a:t>NGRIP - Correlation </a:t>
                      </a:r>
                      <a:r>
                        <a:rPr lang="en-US" sz="2300" u="none" strike="noStrike" dirty="0" smtClean="0"/>
                        <a:t>Table</a:t>
                      </a:r>
                      <a:endParaRPr lang="en-US" sz="2300" b="0" i="0" u="none" strike="noStrike" dirty="0">
                        <a:solidFill>
                          <a:srgbClr val="000000"/>
                        </a:solidFill>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0619">
                <a:tc>
                  <a:txBody>
                    <a:bodyPr/>
                    <a:lstStyle/>
                    <a:p>
                      <a:pPr algn="ctr" fontAlgn="b"/>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a:t>Ice Core</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a:t>Radar</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a:t>Model</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a:t>NAO</a:t>
                      </a:r>
                      <a:endParaRPr lang="en-US" sz="2300" b="0" i="0" u="none" strike="noStrike">
                        <a:solidFill>
                          <a:srgbClr val="000000"/>
                        </a:solidFill>
                        <a:latin typeface="Calibri"/>
                      </a:endParaRPr>
                    </a:p>
                  </a:txBody>
                  <a:tcPr marL="0" marR="0" marT="0" marB="0" anchor="b"/>
                </a:tc>
              </a:tr>
              <a:tr h="468813">
                <a:tc>
                  <a:txBody>
                    <a:bodyPr/>
                    <a:lstStyle/>
                    <a:p>
                      <a:pPr algn="ctr" fontAlgn="b"/>
                      <a:r>
                        <a:rPr lang="en-US" sz="2300" u="none" strike="noStrike"/>
                        <a:t>Ice Core</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a:t>1</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a:t>0.130578</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a:t>0.369097</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a:t>0.22803</a:t>
                      </a:r>
                      <a:endParaRPr lang="en-US" sz="2300" b="0" i="0" u="none" strike="noStrike">
                        <a:solidFill>
                          <a:srgbClr val="000000"/>
                        </a:solidFill>
                        <a:latin typeface="Calibri"/>
                      </a:endParaRPr>
                    </a:p>
                  </a:txBody>
                  <a:tcPr marL="0" marR="0" marT="0" marB="0" anchor="b"/>
                </a:tc>
              </a:tr>
              <a:tr h="632526">
                <a:tc>
                  <a:txBody>
                    <a:bodyPr/>
                    <a:lstStyle/>
                    <a:p>
                      <a:pPr algn="ctr" fontAlgn="b"/>
                      <a:r>
                        <a:rPr lang="en-US" sz="2300" u="none" strike="noStrike"/>
                        <a:t>Radar</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a:t>0.130578</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a:t>1</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a:t>-0.23509</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a:t>0.137076</a:t>
                      </a:r>
                      <a:endParaRPr lang="en-US" sz="2300" b="0" i="0" u="none" strike="noStrike">
                        <a:solidFill>
                          <a:srgbClr val="000000"/>
                        </a:solidFill>
                        <a:latin typeface="Calibri"/>
                      </a:endParaRPr>
                    </a:p>
                  </a:txBody>
                  <a:tcPr marL="0" marR="0" marT="0" marB="0" anchor="b"/>
                </a:tc>
              </a:tr>
              <a:tr h="479158">
                <a:tc>
                  <a:txBody>
                    <a:bodyPr/>
                    <a:lstStyle/>
                    <a:p>
                      <a:pPr algn="ctr" fontAlgn="b"/>
                      <a:r>
                        <a:rPr lang="en-US" sz="2300" u="none" strike="noStrike" dirty="0"/>
                        <a:t>Model</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dirty="0"/>
                        <a:t>0.369097</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dirty="0"/>
                        <a:t>-0.23509</a:t>
                      </a:r>
                      <a:endParaRPr lang="en-US" sz="2300" b="0" i="0" u="none" strike="noStrike" dirty="0">
                        <a:solidFill>
                          <a:srgbClr val="000000"/>
                        </a:solidFill>
                        <a:latin typeface="Calibri"/>
                      </a:endParaRPr>
                    </a:p>
                  </a:txBody>
                  <a:tcPr marL="0" marR="0" marT="0" marB="0" anchor="b"/>
                </a:tc>
                <a:tc>
                  <a:txBody>
                    <a:bodyPr/>
                    <a:lstStyle/>
                    <a:p>
                      <a:pPr algn="ctr" fontAlgn="b"/>
                      <a:r>
                        <a:rPr lang="en-US" sz="2300" u="none" strike="noStrike"/>
                        <a:t>1</a:t>
                      </a:r>
                      <a:endParaRPr lang="en-US" sz="2300" b="0" i="0" u="none" strike="noStrike">
                        <a:solidFill>
                          <a:srgbClr val="000000"/>
                        </a:solidFill>
                        <a:latin typeface="Calibri"/>
                      </a:endParaRPr>
                    </a:p>
                  </a:txBody>
                  <a:tcPr marL="0" marR="0" marT="0" marB="0" anchor="b"/>
                </a:tc>
                <a:tc>
                  <a:txBody>
                    <a:bodyPr/>
                    <a:lstStyle/>
                    <a:p>
                      <a:pPr algn="ctr" fontAlgn="b"/>
                      <a:r>
                        <a:rPr lang="en-US" sz="2300" u="none" strike="noStrike" dirty="0"/>
                        <a:t>-0.29428</a:t>
                      </a:r>
                      <a:endParaRPr lang="en-US" sz="2300" b="0" i="0" u="none" strike="noStrike" dirty="0">
                        <a:solidFill>
                          <a:srgbClr val="000000"/>
                        </a:solidFill>
                        <a:latin typeface="Calibri"/>
                      </a:endParaRPr>
                    </a:p>
                  </a:txBody>
                  <a:tcPr marL="0" marR="0" marT="0" marB="0" anchor="b"/>
                </a:tc>
              </a:tr>
            </a:tbl>
          </a:graphicData>
        </a:graphic>
      </p:graphicFrame>
      <p:sp>
        <p:nvSpPr>
          <p:cNvPr id="32" name="TextBox 31"/>
          <p:cNvSpPr txBox="1"/>
          <p:nvPr/>
        </p:nvSpPr>
        <p:spPr>
          <a:xfrm>
            <a:off x="27984450" y="17149536"/>
            <a:ext cx="7429500" cy="369332"/>
          </a:xfrm>
          <a:prstGeom prst="rect">
            <a:avLst/>
          </a:prstGeom>
          <a:noFill/>
        </p:spPr>
        <p:txBody>
          <a:bodyPr wrap="square" rtlCol="0">
            <a:spAutoFit/>
          </a:bodyPr>
          <a:lstStyle/>
          <a:p>
            <a:r>
              <a:rPr lang="en-US" sz="1800" dirty="0" smtClean="0">
                <a:solidFill>
                  <a:schemeClr val="tx1"/>
                </a:solidFill>
              </a:rPr>
              <a:t>Figure 5 – NGRIP Correlation</a:t>
            </a:r>
            <a:endParaRPr lang="en-US" sz="1800" dirty="0">
              <a:solidFill>
                <a:schemeClr val="tx1"/>
              </a:solidFill>
            </a:endParaRPr>
          </a:p>
        </p:txBody>
      </p:sp>
      <p:sp>
        <p:nvSpPr>
          <p:cNvPr id="33" name="TextBox 32"/>
          <p:cNvSpPr txBox="1"/>
          <p:nvPr/>
        </p:nvSpPr>
        <p:spPr>
          <a:xfrm>
            <a:off x="35520993" y="17120507"/>
            <a:ext cx="7353300" cy="369332"/>
          </a:xfrm>
          <a:prstGeom prst="rect">
            <a:avLst/>
          </a:prstGeom>
          <a:noFill/>
        </p:spPr>
        <p:txBody>
          <a:bodyPr wrap="square" rtlCol="0">
            <a:spAutoFit/>
          </a:bodyPr>
          <a:lstStyle/>
          <a:p>
            <a:r>
              <a:rPr lang="en-US" sz="1800" dirty="0" smtClean="0">
                <a:solidFill>
                  <a:schemeClr val="tx1"/>
                </a:solidFill>
              </a:rPr>
              <a:t>Figure 6 – NEEM Correlation </a:t>
            </a:r>
            <a:endParaRPr lang="en-US" sz="1800" dirty="0">
              <a:solidFill>
                <a:schemeClr val="tx1"/>
              </a:solidFill>
            </a:endParaRPr>
          </a:p>
        </p:txBody>
      </p:sp>
      <p:sp>
        <p:nvSpPr>
          <p:cNvPr id="34" name="TextBox 33"/>
          <p:cNvSpPr txBox="1"/>
          <p:nvPr/>
        </p:nvSpPr>
        <p:spPr>
          <a:xfrm>
            <a:off x="35387824" y="24313062"/>
            <a:ext cx="7639050" cy="381000"/>
          </a:xfrm>
          <a:prstGeom prst="rect">
            <a:avLst/>
          </a:prstGeom>
          <a:noFill/>
        </p:spPr>
        <p:txBody>
          <a:bodyPr wrap="square" rtlCol="0">
            <a:spAutoFit/>
          </a:bodyPr>
          <a:lstStyle/>
          <a:p>
            <a:r>
              <a:rPr lang="en-US" sz="1800" dirty="0" smtClean="0">
                <a:solidFill>
                  <a:schemeClr val="tx1"/>
                </a:solidFill>
              </a:rPr>
              <a:t>Figure 5 – NEEM Model, Radar, Ice Core comparison</a:t>
            </a:r>
            <a:endParaRPr lang="en-US" sz="1800" dirty="0">
              <a:solidFill>
                <a:schemeClr val="tx1"/>
              </a:solidFill>
            </a:endParaRPr>
          </a:p>
        </p:txBody>
      </p:sp>
      <p:sp>
        <p:nvSpPr>
          <p:cNvPr id="35" name="TextBox 34"/>
          <p:cNvSpPr txBox="1"/>
          <p:nvPr/>
        </p:nvSpPr>
        <p:spPr>
          <a:xfrm>
            <a:off x="27859627" y="24324129"/>
            <a:ext cx="7429500" cy="369332"/>
          </a:xfrm>
          <a:prstGeom prst="rect">
            <a:avLst/>
          </a:prstGeom>
          <a:noFill/>
        </p:spPr>
        <p:txBody>
          <a:bodyPr wrap="square" rtlCol="0">
            <a:spAutoFit/>
          </a:bodyPr>
          <a:lstStyle/>
          <a:p>
            <a:r>
              <a:rPr lang="en-US" sz="1800" dirty="0" smtClean="0">
                <a:solidFill>
                  <a:schemeClr val="tx1"/>
                </a:solidFill>
              </a:rPr>
              <a:t>Figure 7 – NGRIP Model, Radar, Ice Core comparison </a:t>
            </a:r>
            <a:endParaRPr lang="en-US" sz="18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4179888" rtl="0" eaLnBrk="1" fontAlgn="base" latinLnBrk="0" hangingPunct="1">
          <a:lnSpc>
            <a:spcPct val="100000"/>
          </a:lnSpc>
          <a:spcBef>
            <a:spcPct val="0"/>
          </a:spcBef>
          <a:spcAft>
            <a:spcPct val="0"/>
          </a:spcAft>
          <a:buClrTx/>
          <a:buSzTx/>
          <a:buFontTx/>
          <a:buNone/>
          <a:tabLst/>
          <a:defRPr kumimoji="0" lang="en-US" sz="20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4179888" rtl="0" eaLnBrk="1" fontAlgn="base" latinLnBrk="0" hangingPunct="1">
          <a:lnSpc>
            <a:spcPct val="100000"/>
          </a:lnSpc>
          <a:spcBef>
            <a:spcPct val="0"/>
          </a:spcBef>
          <a:spcAft>
            <a:spcPct val="0"/>
          </a:spcAft>
          <a:buClrTx/>
          <a:buSzTx/>
          <a:buFontTx/>
          <a:buNone/>
          <a:tabLst/>
          <a:defRPr kumimoji="0" lang="en-US" sz="20100" b="0" i="0" u="none" strike="noStrike" cap="none" normalizeH="0" baseline="0" smtClean="0">
            <a:ln>
              <a:noFill/>
            </a:ln>
            <a:solidFill>
              <a:schemeClr val="bg1"/>
            </a:solidFill>
            <a:effectLst/>
            <a:latin typeface="Arial" charset="0"/>
          </a:defRPr>
        </a:defPPr>
      </a:lstStyle>
    </a:lnDef>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1546</TotalTime>
  <Words>627</Words>
  <Application>Microsoft Office PowerPoint</Application>
  <PresentationFormat>Custom</PresentationFormat>
  <Paragraphs>75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Slide Master</vt:lpstr>
      <vt:lpstr>AN ACCURACY ASSESSMENT OF THE POLAR MM5 MODEL OF ANNUAL SNOW ACCUMULATION ON THE GREENLAND ICE SHEET Jared C. Carse, Dr. David Braaten, Dr. Claud Laird, Aaron Gilbreath, and Mitch Oswald; Center for Remote Sensing of Ice Sheets, University of Kansas, Lawrence, KS 66045, and Texas A&amp;M University, College Station, Texas 77843</vt:lpstr>
    </vt:vector>
  </TitlesOfParts>
  <Company>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Lohoefener</dc:creator>
  <cp:lastModifiedBy>jcarse</cp:lastModifiedBy>
  <cp:revision>130</cp:revision>
  <dcterms:created xsi:type="dcterms:W3CDTF">2006-02-09T17:32:51Z</dcterms:created>
  <dcterms:modified xsi:type="dcterms:W3CDTF">2010-07-27T15:42:13Z</dcterms:modified>
</cp:coreProperties>
</file>